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83" r:id="rId2"/>
    <p:sldId id="271" r:id="rId3"/>
    <p:sldId id="284" r:id="rId4"/>
    <p:sldId id="267" r:id="rId5"/>
    <p:sldId id="285" r:id="rId6"/>
    <p:sldId id="259" r:id="rId7"/>
    <p:sldId id="258" r:id="rId8"/>
    <p:sldId id="270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7FCA"/>
    <a:srgbClr val="EBA7C6"/>
    <a:srgbClr val="006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82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71DF7-B1CA-4390-B09E-E7CD2D90EA64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7D926-13ED-43E5-B4D2-182ECC5AEE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125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AAC1EC-CD77-44FD-9283-E9CD9340D68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63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F9B55-E730-4587-906A-38EB010627C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34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74AA8-3FBC-4FD7-9206-FE534382C2F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4169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35E13-431A-3065-F727-2CC46AEE1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636B8FE-4197-FAEE-C3BD-9A784C6CD7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177C5-8D30-03AB-E1CC-D5ECB536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1522DB-E430-B921-EA93-946C5627B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64F10F-C05D-B9D8-181C-CDF1D126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279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A9E382-1ACB-53BA-86E4-35D2DC81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2B10D1D-6E4F-8AD6-0B6A-9A6E6DE215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A0700A-9475-506E-FC63-83E330CA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CBDE06-C259-F34B-7EE6-3A9044328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A8720A-F562-4CDB-FA8C-69CC936B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14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32BE950-F178-78AA-53BB-E91C30C57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0E3B9E3-788C-C236-5021-A622550C96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EDDF39-17EC-4CC6-C847-37FB70FE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22EFA2-DCA0-D1C1-2BF7-157B9692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DC9E52E-C878-19E7-893C-CE7736371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956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DECDA9-A576-69B4-F6DD-C3F0E917B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1CD11E-A70F-3CF6-89F9-BBF835294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45FCDE-E443-A0C6-8498-5D5BDE04D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316912-FD6E-7947-574C-1F55F829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70ADD6-4F27-E034-3AC5-3A418877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59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6C1093-2F59-CCFB-BE44-2F6A221D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96E807-0E3B-2138-7D89-BF5C91F40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F0F5ED-E792-FDBE-48FC-44515161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27E2A8-EC3C-4848-D56B-B4DC0462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D95B9A-FA7A-6CDC-E8B5-04DD1611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598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732EE9-FD05-F408-4755-41D158EE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83C821-28C9-E9F2-9F0F-46E91F98A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D52CD0-16E3-F058-C2F9-9243B4026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A18D3C-AB32-04CD-61DB-DE6F04DDF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392CD91-0BCC-80DD-5C9B-AEA2C5A9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5D1BDA-95B4-7A1D-94A4-46A916536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67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C93A9-A044-83C7-8AD8-895CCFEE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E2402C-1BF0-A474-FC1A-3300A1C28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14E4DA9-66E1-DFC1-14EF-2A1DC06D1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3661A78-543A-5FE3-0C41-00421AFE6B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EA390D-842E-D545-CA85-2B4F204B9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25585CE-7361-C548-53EE-03CEE62D5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7AFC18-10A4-31D7-A624-3E8E6CE12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0D2DBC4-551E-6AB4-946C-3F18A822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76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8C782-8F2C-AFBB-9A3C-7D19963B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F89FBDA-4D5D-F43D-3228-9543824A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8300F1-1D01-68B0-7962-87937888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879A39-D09E-4E04-A494-47685607A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608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F726382-AE22-739C-34CF-9F436D98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27BA92-EBD5-13C0-5F3E-2947E1B9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57FF4D-F655-5FBE-C912-7FC7507FA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758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894ACE-ED7E-7052-D05D-5C62A5F1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9ACED6-4842-B5CA-B2C0-92C28EED8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7CFAA2F-9E25-DEDC-433D-41DE86CA5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D4C1DE-4426-B162-0497-C4933C52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A31B99-91DB-EA5E-1B8B-6EF4C3151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5B3E40-E644-E5ED-820C-D80AB2A8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683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C2082-1F5D-6344-4D90-4346A0012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1AA80F0-B837-A189-465B-ECA73F4D0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BB750E-570A-57A5-DBFF-C389227814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6A0C8D-197C-3866-E3A7-3618038E1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ECC443-ADE4-F2BC-FD1A-ED970BC2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FFD4193-D769-FA6C-CDDC-A4F917DD5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967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6C73451-2AFB-B493-ECFD-29E52BC20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969269-9A4A-5FC9-CA0B-C712C5DBD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A4E3D8-7580-B573-B134-2A06E3467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C07F3-776D-47B5-A651-F687784E8EC1}" type="datetimeFigureOut">
              <a:rPr lang="de-DE" smtClean="0"/>
              <a:t>15.04.2026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2AD61D-86E4-4E65-35C6-936C5C90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369EA2-A55C-0D0C-0552-0E06005B5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AF7E8-88B1-4D61-ACCD-DF508CA7157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96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298" y="967701"/>
            <a:ext cx="5145404" cy="5731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05" name="Titel 3"/>
          <p:cNvSpPr>
            <a:spLocks noGrp="1"/>
          </p:cNvSpPr>
          <p:nvPr>
            <p:ph type="title"/>
          </p:nvPr>
        </p:nvSpPr>
        <p:spPr>
          <a:xfrm>
            <a:off x="3801089" y="60478"/>
            <a:ext cx="4492844" cy="753015"/>
          </a:xfrm>
        </p:spPr>
        <p:txBody>
          <a:bodyPr>
            <a:noAutofit/>
          </a:bodyPr>
          <a:lstStyle/>
          <a:p>
            <a:r>
              <a:rPr lang="de-DE" sz="2000" dirty="0">
                <a:latin typeface="Arial" charset="0"/>
                <a:cs typeface="Arial" charset="0"/>
              </a:rPr>
              <a:t>            Schacht Asse II Schnitt</a:t>
            </a:r>
            <a:br>
              <a:rPr lang="de-DE" sz="2000" dirty="0">
                <a:solidFill>
                  <a:srgbClr val="0062AC"/>
                </a:solidFill>
                <a:latin typeface="Arial" charset="0"/>
                <a:cs typeface="Arial" charset="0"/>
              </a:rPr>
            </a:br>
            <a:r>
              <a:rPr lang="de-DE" sz="2000" dirty="0">
                <a:solidFill>
                  <a:srgbClr val="0062AC"/>
                </a:solidFill>
                <a:latin typeface="Arial" charset="0"/>
                <a:cs typeface="Arial" charset="0"/>
              </a:rPr>
              <a:t>Laugenzufluss pro Tag </a:t>
            </a:r>
            <a:r>
              <a:rPr lang="de-DE" sz="2000" b="1" dirty="0">
                <a:solidFill>
                  <a:srgbClr val="0062AC"/>
                </a:solidFill>
              </a:rPr>
              <a:t>ca. 12,500 Liter</a:t>
            </a:r>
            <a:endParaRPr lang="de-DE" sz="2000" dirty="0">
              <a:solidFill>
                <a:srgbClr val="0062AC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hteck 6"/>
          <p:cNvSpPr>
            <a:spLocks noChangeArrowheads="1"/>
          </p:cNvSpPr>
          <p:nvPr/>
        </p:nvSpPr>
        <p:spPr bwMode="auto">
          <a:xfrm>
            <a:off x="7008265" y="3429000"/>
            <a:ext cx="1584111" cy="20128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de-DE" sz="1200" dirty="0"/>
              <a:t>MAW  1 Kammer  </a:t>
            </a:r>
          </a:p>
          <a:p>
            <a:pPr>
              <a:buFont typeface="Wingdings" pitchFamily="2" charset="2"/>
              <a:buNone/>
            </a:pPr>
            <a:r>
              <a:rPr lang="de-DE" sz="1200" dirty="0"/>
              <a:t>          511m Sohle</a:t>
            </a:r>
          </a:p>
          <a:p>
            <a:pPr>
              <a:buFont typeface="Wingdings" pitchFamily="2" charset="2"/>
              <a:buNone/>
            </a:pPr>
            <a:r>
              <a:rPr lang="de-DE" sz="1200" dirty="0"/>
              <a:t>    ca. 1.300 Fässer</a:t>
            </a:r>
          </a:p>
          <a:p>
            <a:pPr>
              <a:buFont typeface="Wingdings" pitchFamily="2" charset="2"/>
              <a:buNone/>
            </a:pPr>
            <a:r>
              <a:rPr lang="de-DE" sz="960" dirty="0"/>
              <a:t> </a:t>
            </a:r>
          </a:p>
          <a:p>
            <a:pPr>
              <a:buFont typeface="Wingdings" pitchFamily="2" charset="2"/>
              <a:buNone/>
            </a:pPr>
            <a:endParaRPr lang="de-DE" sz="960" dirty="0"/>
          </a:p>
          <a:p>
            <a:pPr>
              <a:buFont typeface="Wingdings" pitchFamily="2" charset="2"/>
              <a:buNone/>
            </a:pPr>
            <a:endParaRPr lang="de-DE" sz="960" dirty="0"/>
          </a:p>
          <a:p>
            <a:pPr>
              <a:buFont typeface="Wingdings" pitchFamily="2" charset="2"/>
              <a:buNone/>
            </a:pPr>
            <a:r>
              <a:rPr lang="de-DE" sz="1200" dirty="0"/>
              <a:t>LAW + VBA (MAW)</a:t>
            </a:r>
          </a:p>
          <a:p>
            <a:pPr>
              <a:buFont typeface="Wingdings" pitchFamily="2" charset="2"/>
              <a:buNone/>
            </a:pPr>
            <a:r>
              <a:rPr lang="de-DE" sz="1200" dirty="0"/>
              <a:t>12 Kammern </a:t>
            </a:r>
            <a:br>
              <a:rPr lang="de-DE" sz="1200" dirty="0"/>
            </a:br>
            <a:r>
              <a:rPr lang="de-DE" sz="1200" dirty="0"/>
              <a:t>        1x 725m </a:t>
            </a:r>
          </a:p>
          <a:p>
            <a:pPr>
              <a:buFont typeface="Wingdings" pitchFamily="2" charset="2"/>
              <a:buNone/>
            </a:pPr>
            <a:r>
              <a:rPr lang="de-DE" sz="1200" dirty="0"/>
              <a:t>      11x 750m Sohle</a:t>
            </a:r>
          </a:p>
          <a:p>
            <a:pPr>
              <a:buFont typeface="Wingdings" pitchFamily="2" charset="2"/>
              <a:buNone/>
            </a:pPr>
            <a:r>
              <a:rPr lang="de-DE" sz="1200" dirty="0"/>
              <a:t>      ca. 125.000 Fässer</a:t>
            </a:r>
          </a:p>
        </p:txBody>
      </p:sp>
      <p:sp>
        <p:nvSpPr>
          <p:cNvPr id="175112" name="Text Box 18"/>
          <p:cNvSpPr txBox="1">
            <a:spLocks noChangeArrowheads="1"/>
          </p:cNvSpPr>
          <p:nvPr/>
        </p:nvSpPr>
        <p:spPr bwMode="auto">
          <a:xfrm>
            <a:off x="9355456" y="5353050"/>
            <a:ext cx="184731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 sz="2160">
              <a:latin typeface="Calibri" pitchFamily="34" charset="0"/>
            </a:endParaRPr>
          </a:p>
        </p:txBody>
      </p:sp>
      <p:grpSp>
        <p:nvGrpSpPr>
          <p:cNvPr id="2" name="Gruppieren 1"/>
          <p:cNvGrpSpPr>
            <a:grpSpLocks/>
          </p:cNvGrpSpPr>
          <p:nvPr/>
        </p:nvGrpSpPr>
        <p:grpSpPr bwMode="auto">
          <a:xfrm>
            <a:off x="5083492" y="1268760"/>
            <a:ext cx="344806" cy="2764929"/>
            <a:chOff x="6156325" y="985838"/>
            <a:chExt cx="215900" cy="2159000"/>
          </a:xfrm>
        </p:grpSpPr>
        <p:cxnSp>
          <p:nvCxnSpPr>
            <p:cNvPr id="14" name="Gerade Verbindung mit Pfeil 13"/>
            <p:cNvCxnSpPr/>
            <p:nvPr/>
          </p:nvCxnSpPr>
          <p:spPr>
            <a:xfrm>
              <a:off x="6156325" y="2928938"/>
              <a:ext cx="0" cy="21590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flipH="1">
              <a:off x="6156325" y="2497138"/>
              <a:ext cx="71438" cy="360362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flipH="1">
              <a:off x="6227763" y="2103438"/>
              <a:ext cx="73025" cy="360362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>
              <a:off x="6227763" y="1417638"/>
              <a:ext cx="144462" cy="619125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20"/>
            <p:cNvCxnSpPr/>
            <p:nvPr/>
          </p:nvCxnSpPr>
          <p:spPr>
            <a:xfrm flipH="1">
              <a:off x="6227763" y="985838"/>
              <a:ext cx="73025" cy="360362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556540" y="3633636"/>
            <a:ext cx="58461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/>
              <a:t>511m</a:t>
            </a: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543899" y="4744214"/>
            <a:ext cx="65550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200" dirty="0"/>
              <a:t>725 m</a:t>
            </a:r>
          </a:p>
          <a:p>
            <a:r>
              <a:rPr lang="de-DE" sz="1200" dirty="0"/>
              <a:t>750 m </a:t>
            </a:r>
          </a:p>
        </p:txBody>
      </p:sp>
      <p:cxnSp>
        <p:nvCxnSpPr>
          <p:cNvPr id="25" name="Gerade Verbindung mit Pfeil 24"/>
          <p:cNvCxnSpPr>
            <a:cxnSpLocks/>
            <a:endCxn id="8" idx="3"/>
          </p:cNvCxnSpPr>
          <p:nvPr/>
        </p:nvCxnSpPr>
        <p:spPr>
          <a:xfrm flipH="1" flipV="1">
            <a:off x="5883527" y="3861286"/>
            <a:ext cx="1341238" cy="76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87681" y="6641465"/>
            <a:ext cx="33530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1400" dirty="0">
                <a:solidFill>
                  <a:schemeClr val="bg1"/>
                </a:solidFill>
              </a:rPr>
              <a:t>Atommüllkammer  ca. 40 m x 60 m  x 15 m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8747671" y="878306"/>
            <a:ext cx="597388" cy="2031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endParaRPr lang="de-DE" sz="1000" dirty="0"/>
          </a:p>
        </p:txBody>
      </p:sp>
      <p:sp>
        <p:nvSpPr>
          <p:cNvPr id="43" name="Textfeld 42"/>
          <p:cNvSpPr txBox="1"/>
          <p:nvPr/>
        </p:nvSpPr>
        <p:spPr>
          <a:xfrm>
            <a:off x="9355456" y="891780"/>
            <a:ext cx="597388" cy="2031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endParaRPr lang="de-DE" sz="1000" dirty="0"/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79" y="3763018"/>
            <a:ext cx="259080" cy="184945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14" y="4812834"/>
            <a:ext cx="259080" cy="18494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624447" y="3774609"/>
            <a:ext cx="259080" cy="1733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160"/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748" y="4972282"/>
            <a:ext cx="259080" cy="184945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26" y="4975046"/>
            <a:ext cx="259080" cy="184945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997679" y="4965955"/>
            <a:ext cx="259080" cy="173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160"/>
          </a:p>
        </p:txBody>
      </p:sp>
      <p:sp>
        <p:nvSpPr>
          <p:cNvPr id="10" name="Rechteck 9"/>
          <p:cNvSpPr/>
          <p:nvPr/>
        </p:nvSpPr>
        <p:spPr>
          <a:xfrm>
            <a:off x="5523330" y="4975047"/>
            <a:ext cx="259080" cy="1733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160"/>
          </a:p>
        </p:txBody>
      </p:sp>
      <p:sp>
        <p:nvSpPr>
          <p:cNvPr id="11" name="Rechteck 10"/>
          <p:cNvSpPr/>
          <p:nvPr/>
        </p:nvSpPr>
        <p:spPr>
          <a:xfrm>
            <a:off x="5518742" y="4795599"/>
            <a:ext cx="259080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160"/>
          </a:p>
        </p:txBody>
      </p:sp>
      <p:pic>
        <p:nvPicPr>
          <p:cNvPr id="50" name="Inhaltsplatzhalt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12" t="1902" r="50361" b="94754"/>
          <a:stretch/>
        </p:blipFill>
        <p:spPr bwMode="auto">
          <a:xfrm>
            <a:off x="5360644" y="863708"/>
            <a:ext cx="686867" cy="400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0" name="Textfeld 39"/>
          <p:cNvSpPr txBox="1"/>
          <p:nvPr/>
        </p:nvSpPr>
        <p:spPr>
          <a:xfrm>
            <a:off x="5892214" y="908114"/>
            <a:ext cx="772908" cy="1949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000" dirty="0"/>
              <a:t>Schacht 2 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965842" y="916381"/>
            <a:ext cx="682440" cy="194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de-DE" sz="1000" dirty="0"/>
              <a:t>Schacht 4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11D2FF9-8628-0EF1-30BF-3C4B6E50A7FB}"/>
              </a:ext>
            </a:extLst>
          </p:cNvPr>
          <p:cNvSpPr txBox="1"/>
          <p:nvPr/>
        </p:nvSpPr>
        <p:spPr>
          <a:xfrm>
            <a:off x="11293593" y="6410632"/>
            <a:ext cx="89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15.04.2026</a:t>
            </a:r>
            <a:br>
              <a:rPr lang="de-DE" sz="1200" dirty="0"/>
            </a:br>
            <a:r>
              <a:rPr lang="de-DE" sz="1200" dirty="0"/>
              <a:t>S.1 von 8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2C8B864-BE66-AC4B-708F-E19163152693}"/>
              </a:ext>
            </a:extLst>
          </p:cNvPr>
          <p:cNvSpPr txBox="1"/>
          <p:nvPr/>
        </p:nvSpPr>
        <p:spPr>
          <a:xfrm>
            <a:off x="123798" y="1494589"/>
            <a:ext cx="33530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/>
              <a:t>2007: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ergaben die Ergebnisse einer BfS-Studie, dass bei einem Verbleib des Atommülls in der Schachtanlage Asse II eine ca. </a:t>
            </a:r>
            <a:r>
              <a:rPr lang="de-DE" sz="1600" b="1" dirty="0"/>
              <a:t>vierfache Grenzwertüberschreitung </a:t>
            </a:r>
            <a:br>
              <a:rPr lang="de-DE" sz="1600" b="1" dirty="0"/>
            </a:br>
            <a:r>
              <a:rPr lang="de-DE" sz="1600" b="1" dirty="0"/>
              <a:t>in ca. 150 bis 750 Jahren </a:t>
            </a:r>
            <a:br>
              <a:rPr lang="de-DE" sz="1600" b="1" dirty="0"/>
            </a:br>
            <a:r>
              <a:rPr lang="de-DE" sz="1600" dirty="0"/>
              <a:t>zu erwarten wäre. </a:t>
            </a:r>
            <a:br>
              <a:rPr lang="de-DE" sz="1600" dirty="0"/>
            </a:br>
            <a:r>
              <a:rPr lang="de-DE" sz="1400" dirty="0"/>
              <a:t>Dies hat zum Asse II - Optionenvergleich und zur Vorzugsoption Rückholung geführt.</a:t>
            </a:r>
            <a:br>
              <a:rPr lang="de-DE" sz="1400" dirty="0"/>
            </a:b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u="sng" dirty="0"/>
              <a:t>2026: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Die heutigen BGE-Konsequenzen-analysen ergeben nun völlig andere Ergebnisse. </a:t>
            </a:r>
            <a:br>
              <a:rPr lang="de-DE" sz="1600" dirty="0"/>
            </a:br>
            <a:endParaRPr lang="de-DE" sz="16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F1ECEF4-F2A1-66F2-1F2B-33DF196D02AA}"/>
              </a:ext>
            </a:extLst>
          </p:cNvPr>
          <p:cNvSpPr txBox="1"/>
          <p:nvPr/>
        </p:nvSpPr>
        <p:spPr>
          <a:xfrm>
            <a:off x="8913265" y="2218188"/>
            <a:ext cx="2280884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  --------  Störungszone</a:t>
            </a:r>
            <a:br>
              <a:rPr lang="de-DE" dirty="0"/>
            </a:br>
            <a:endParaRPr lang="de-DE" dirty="0"/>
          </a:p>
          <a:p>
            <a:r>
              <a:rPr lang="de-DE" dirty="0"/>
              <a:t>             Steinsalz</a:t>
            </a:r>
            <a:br>
              <a:rPr lang="de-DE" dirty="0"/>
            </a:br>
            <a:endParaRPr lang="de-DE" dirty="0"/>
          </a:p>
          <a:p>
            <a:r>
              <a:rPr lang="de-DE" dirty="0"/>
              <a:t>             </a:t>
            </a:r>
            <a:r>
              <a:rPr lang="de-DE" dirty="0" err="1"/>
              <a:t>Calisalz</a:t>
            </a:r>
            <a:br>
              <a:rPr lang="de-DE" dirty="0"/>
            </a:br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A1DA723F-11BA-760D-86E5-0E679959B197}"/>
              </a:ext>
            </a:extLst>
          </p:cNvPr>
          <p:cNvSpPr/>
          <p:nvPr/>
        </p:nvSpPr>
        <p:spPr>
          <a:xfrm>
            <a:off x="9046365" y="2853732"/>
            <a:ext cx="564679" cy="350478"/>
          </a:xfrm>
          <a:prstGeom prst="rect">
            <a:avLst/>
          </a:prstGeom>
          <a:solidFill>
            <a:srgbClr val="567FC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E415DD3F-24F0-38F4-7C16-952F7021BB4D}"/>
              </a:ext>
            </a:extLst>
          </p:cNvPr>
          <p:cNvSpPr/>
          <p:nvPr/>
        </p:nvSpPr>
        <p:spPr>
          <a:xfrm>
            <a:off x="9046364" y="3315231"/>
            <a:ext cx="564679" cy="350478"/>
          </a:xfrm>
          <a:prstGeom prst="rect">
            <a:avLst/>
          </a:prstGeom>
          <a:solidFill>
            <a:srgbClr val="EBA7C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2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Screenshot, Software, Multimedia-Software enthält.&#10;&#10;KI-generierte Inhalte können fehlerhaft sein.">
            <a:extLst>
              <a:ext uri="{FF2B5EF4-FFF2-40B4-BE49-F238E27FC236}">
                <a16:creationId xmlns:a16="http://schemas.microsoft.com/office/drawing/2014/main" id="{8CDF13F2-FB07-815C-FA8C-7D3A7AB96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4748" t="24875" r="15935" b="7648"/>
          <a:stretch>
            <a:fillRect/>
          </a:stretch>
        </p:blipFill>
        <p:spPr>
          <a:xfrm>
            <a:off x="87086" y="69668"/>
            <a:ext cx="10607040" cy="58080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CB94F76-433D-E688-21CF-484BF93FDCEF}"/>
              </a:ext>
            </a:extLst>
          </p:cNvPr>
          <p:cNvSpPr txBox="1"/>
          <p:nvPr/>
        </p:nvSpPr>
        <p:spPr>
          <a:xfrm>
            <a:off x="11360667" y="6396335"/>
            <a:ext cx="958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15.04.2026</a:t>
            </a:r>
            <a:br>
              <a:rPr lang="de-DE" sz="1200" dirty="0"/>
            </a:br>
            <a:r>
              <a:rPr lang="de-DE" sz="1200" dirty="0"/>
              <a:t>S.2 von 8</a:t>
            </a:r>
          </a:p>
        </p:txBody>
      </p:sp>
    </p:spTree>
    <p:extLst>
      <p:ext uri="{BB962C8B-B14F-4D97-AF65-F5344CB8AC3E}">
        <p14:creationId xmlns:p14="http://schemas.microsoft.com/office/powerpoint/2010/main" val="429304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4D8334-9425-8D80-B732-1092C507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6EFAFFE-8953-9F93-E8A7-F64B2CCEB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09" y="62475"/>
            <a:ext cx="4439467" cy="2488322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697F7F11-C435-5661-B59C-2209D7962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87" y="2598065"/>
            <a:ext cx="6916052" cy="402910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CE34346-931F-C12B-4D4E-764045DED910}"/>
              </a:ext>
            </a:extLst>
          </p:cNvPr>
          <p:cNvSpPr txBox="1"/>
          <p:nvPr/>
        </p:nvSpPr>
        <p:spPr>
          <a:xfrm>
            <a:off x="11307745" y="6396335"/>
            <a:ext cx="88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15.04.2026</a:t>
            </a:r>
            <a:br>
              <a:rPr lang="de-DE" sz="1200" dirty="0"/>
            </a:br>
            <a:r>
              <a:rPr lang="de-DE" sz="1200" dirty="0"/>
              <a:t>S.3 von 8</a:t>
            </a:r>
          </a:p>
        </p:txBody>
      </p:sp>
    </p:spTree>
    <p:extLst>
      <p:ext uri="{BB962C8B-B14F-4D97-AF65-F5344CB8AC3E}">
        <p14:creationId xmlns:p14="http://schemas.microsoft.com/office/powerpoint/2010/main" val="3611875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C6509-B9BB-6405-F208-ED71D744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2EB964C-2D0C-89AC-F96C-D515764F0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991"/>
            <a:ext cx="5075301" cy="2743200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4AB004FD-5014-F427-2644-8D5D4D8C8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11" y="2944168"/>
            <a:ext cx="6724720" cy="379484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4C06111-BE85-69EC-51A0-55AEDFF11B48}"/>
              </a:ext>
            </a:extLst>
          </p:cNvPr>
          <p:cNvSpPr txBox="1"/>
          <p:nvPr/>
        </p:nvSpPr>
        <p:spPr>
          <a:xfrm>
            <a:off x="11307745" y="6396335"/>
            <a:ext cx="88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15.04.2026</a:t>
            </a:r>
            <a:br>
              <a:rPr lang="de-DE" sz="1200" dirty="0"/>
            </a:br>
            <a:r>
              <a:rPr lang="de-DE" sz="1200" dirty="0"/>
              <a:t>S.4 von 8</a:t>
            </a:r>
          </a:p>
        </p:txBody>
      </p:sp>
    </p:spTree>
    <p:extLst>
      <p:ext uri="{BB962C8B-B14F-4D97-AF65-F5344CB8AC3E}">
        <p14:creationId xmlns:p14="http://schemas.microsoft.com/office/powerpoint/2010/main" val="310775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0017F-B3A0-F0F2-86E4-5E349D3AA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BCD4122-2B05-28C2-08A2-B016F795F8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22" y="127279"/>
            <a:ext cx="10519197" cy="604241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7513CAC-A79F-728B-F6A3-EBDB27227E1D}"/>
              </a:ext>
            </a:extLst>
          </p:cNvPr>
          <p:cNvSpPr txBox="1"/>
          <p:nvPr/>
        </p:nvSpPr>
        <p:spPr>
          <a:xfrm>
            <a:off x="11307745" y="6396335"/>
            <a:ext cx="88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15.04.2026</a:t>
            </a:r>
            <a:br>
              <a:rPr lang="de-DE" sz="1200" dirty="0"/>
            </a:br>
            <a:r>
              <a:rPr lang="de-DE" sz="1200" dirty="0"/>
              <a:t>S.5 von 8</a:t>
            </a:r>
          </a:p>
        </p:txBody>
      </p:sp>
    </p:spTree>
    <p:extLst>
      <p:ext uri="{BB962C8B-B14F-4D97-AF65-F5344CB8AC3E}">
        <p14:creationId xmlns:p14="http://schemas.microsoft.com/office/powerpoint/2010/main" val="1980089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069B18-2E58-3F84-C036-18DD891B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A0359AD-17F9-C2AF-ADAD-A4A2F19AD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87529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5FBA03-2DFB-9164-8B29-A97184BBE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0"/>
          <a:stretch/>
        </p:blipFill>
        <p:spPr>
          <a:xfrm>
            <a:off x="2840486" y="2387409"/>
            <a:ext cx="6149772" cy="3689124"/>
          </a:xfrm>
          <a:prstGeom prst="rect">
            <a:avLst/>
          </a:prstGeom>
        </p:spPr>
      </p:pic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C3340CB7-C22B-797A-7127-49B6D8136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4483" t="3425" r="706" b="3903"/>
          <a:stretch/>
        </p:blipFill>
        <p:spPr>
          <a:xfrm>
            <a:off x="9060015" y="3266929"/>
            <a:ext cx="3151802" cy="3188635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D4C1827-BF5D-D4DC-86F2-0CA3C3E748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916"/>
          <a:stretch/>
        </p:blipFill>
        <p:spPr>
          <a:xfrm>
            <a:off x="0" y="2525475"/>
            <a:ext cx="2724618" cy="20454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2A39452-BF78-7B8B-6B3C-F97BA8AB03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0" t="-836" b="11170"/>
          <a:stretch/>
        </p:blipFill>
        <p:spPr>
          <a:xfrm>
            <a:off x="0" y="4812835"/>
            <a:ext cx="2724618" cy="204541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EF9060E-F709-C2BB-1AFD-57637D89FCFA}"/>
              </a:ext>
            </a:extLst>
          </p:cNvPr>
          <p:cNvSpPr txBox="1"/>
          <p:nvPr/>
        </p:nvSpPr>
        <p:spPr>
          <a:xfrm>
            <a:off x="9555796" y="2385639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Bismarkturm</a:t>
            </a:r>
            <a:endParaRPr lang="de-DE" dirty="0"/>
          </a:p>
          <a:p>
            <a:pPr algn="ctr"/>
            <a:r>
              <a:rPr lang="de-DE" dirty="0"/>
              <a:t>Liebes-Allee</a:t>
            </a:r>
          </a:p>
          <a:p>
            <a:pPr algn="ctr"/>
            <a:r>
              <a:rPr lang="de-DE" dirty="0"/>
              <a:t>Burgruine Asseburg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232B86A-CEF8-DB05-21CD-CC43065FD530}"/>
              </a:ext>
            </a:extLst>
          </p:cNvPr>
          <p:cNvSpPr txBox="1"/>
          <p:nvPr/>
        </p:nvSpPr>
        <p:spPr>
          <a:xfrm>
            <a:off x="263352" y="1942339"/>
            <a:ext cx="1166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Die BGE </a:t>
            </a:r>
            <a:r>
              <a:rPr lang="de-DE" sz="1800" b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will gute </a:t>
            </a:r>
            <a:r>
              <a:rPr lang="de-DE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Ackerböden inmitten des FFH-, Naturschutz- und Landschaftsschutzgebiet versiegeln.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0F3ABB2-0699-1737-3749-04D72698A52B}"/>
              </a:ext>
            </a:extLst>
          </p:cNvPr>
          <p:cNvSpPr txBox="1"/>
          <p:nvPr/>
        </p:nvSpPr>
        <p:spPr>
          <a:xfrm>
            <a:off x="2859946" y="6098081"/>
            <a:ext cx="6212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Das Zwischenlager und die Konditionierungsanlage müssen nicht auf der Asse sein. Solche Anlagen gehören nicht in die Nähe von Wohngebieten.     </a:t>
            </a:r>
            <a:br>
              <a:rPr lang="de-DE" sz="1600" dirty="0"/>
            </a:br>
            <a:r>
              <a:rPr lang="de-DE" sz="1600" dirty="0"/>
              <a:t>               Mindestabstand 4 km von jeglicher Wohnbebauung.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D678036-8DF7-6BA8-E0E5-77ABC3DB6A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647" y="2427252"/>
            <a:ext cx="520364" cy="59671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34A37C3-5B9D-5E99-AC71-2607F833C555}"/>
              </a:ext>
            </a:extLst>
          </p:cNvPr>
          <p:cNvSpPr txBox="1"/>
          <p:nvPr/>
        </p:nvSpPr>
        <p:spPr>
          <a:xfrm>
            <a:off x="11294503" y="6396335"/>
            <a:ext cx="98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15.04.2026 </a:t>
            </a:r>
            <a:br>
              <a:rPr lang="de-DE" sz="1200" dirty="0"/>
            </a:br>
            <a:r>
              <a:rPr lang="de-DE" sz="1200" dirty="0"/>
              <a:t>S.6 von 8</a:t>
            </a:r>
          </a:p>
        </p:txBody>
      </p:sp>
    </p:spTree>
    <p:extLst>
      <p:ext uri="{BB962C8B-B14F-4D97-AF65-F5344CB8AC3E}">
        <p14:creationId xmlns:p14="http://schemas.microsoft.com/office/powerpoint/2010/main" val="61206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BA9CCA2-DC41-6F58-ED54-0D214248C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4000"/>
                    </a14:imgEffect>
                    <a14:imgEffect>
                      <a14:saturation sat="400000"/>
                    </a14:imgEffect>
                    <a14:imgEffect>
                      <a14:brightnessContrast contrast="-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392" y="-7582"/>
            <a:ext cx="9364377" cy="685800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E90209B-829A-7FAB-FEA5-320F140936B0}"/>
              </a:ext>
            </a:extLst>
          </p:cNvPr>
          <p:cNvSpPr/>
          <p:nvPr/>
        </p:nvSpPr>
        <p:spPr>
          <a:xfrm rot="2439083">
            <a:off x="2621706" y="345637"/>
            <a:ext cx="1301184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13D876C-88DB-D21C-649C-54074F12E79C}"/>
              </a:ext>
            </a:extLst>
          </p:cNvPr>
          <p:cNvSpPr/>
          <p:nvPr/>
        </p:nvSpPr>
        <p:spPr>
          <a:xfrm rot="2439083">
            <a:off x="3269779" y="822310"/>
            <a:ext cx="1301184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85514FB-C65F-48F4-79C5-2F331E5500F5}"/>
              </a:ext>
            </a:extLst>
          </p:cNvPr>
          <p:cNvSpPr/>
          <p:nvPr/>
        </p:nvSpPr>
        <p:spPr>
          <a:xfrm rot="2439083">
            <a:off x="3966112" y="1326366"/>
            <a:ext cx="1301184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A61BD10-9F1E-7E5A-B926-0319135158CA}"/>
              </a:ext>
            </a:extLst>
          </p:cNvPr>
          <p:cNvSpPr/>
          <p:nvPr/>
        </p:nvSpPr>
        <p:spPr>
          <a:xfrm rot="2439083">
            <a:off x="4320152" y="1851087"/>
            <a:ext cx="1041865" cy="46069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EC9E83F-2D9F-C5A2-D1F5-AD168EFE643F}"/>
              </a:ext>
            </a:extLst>
          </p:cNvPr>
          <p:cNvSpPr/>
          <p:nvPr/>
        </p:nvSpPr>
        <p:spPr>
          <a:xfrm rot="3556191">
            <a:off x="4171121" y="2127493"/>
            <a:ext cx="1301184" cy="69314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8087622-A56E-3329-EF8A-120CEE6A082A}"/>
              </a:ext>
            </a:extLst>
          </p:cNvPr>
          <p:cNvSpPr/>
          <p:nvPr/>
        </p:nvSpPr>
        <p:spPr>
          <a:xfrm>
            <a:off x="5591944" y="2869889"/>
            <a:ext cx="561125" cy="48710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2D1219E-3688-DF90-1D20-DA2C0E6DF67E}"/>
              </a:ext>
            </a:extLst>
          </p:cNvPr>
          <p:cNvSpPr/>
          <p:nvPr/>
        </p:nvSpPr>
        <p:spPr>
          <a:xfrm rot="19316472">
            <a:off x="4537936" y="2055411"/>
            <a:ext cx="457936" cy="122343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8B7C515-399A-C1E5-331E-3A2668BC7E60}"/>
              </a:ext>
            </a:extLst>
          </p:cNvPr>
          <p:cNvSpPr/>
          <p:nvPr/>
        </p:nvSpPr>
        <p:spPr>
          <a:xfrm rot="2439083">
            <a:off x="2774106" y="498037"/>
            <a:ext cx="1301184" cy="6480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0F651E3C-CFE3-8F58-D414-0F54404C8A50}"/>
              </a:ext>
            </a:extLst>
          </p:cNvPr>
          <p:cNvSpPr/>
          <p:nvPr/>
        </p:nvSpPr>
        <p:spPr>
          <a:xfrm rot="15194007">
            <a:off x="5391970" y="2870071"/>
            <a:ext cx="529154" cy="58613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5222882C-A996-685A-15A7-1A78C9EAFC1F}"/>
              </a:ext>
            </a:extLst>
          </p:cNvPr>
          <p:cNvSpPr/>
          <p:nvPr/>
        </p:nvSpPr>
        <p:spPr>
          <a:xfrm rot="9356196">
            <a:off x="4817633" y="3373127"/>
            <a:ext cx="566536" cy="523254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0E3592D5-43B4-59EB-A631-ABF484AD1D7C}"/>
              </a:ext>
            </a:extLst>
          </p:cNvPr>
          <p:cNvSpPr/>
          <p:nvPr/>
        </p:nvSpPr>
        <p:spPr>
          <a:xfrm rot="485491">
            <a:off x="6400317" y="4773144"/>
            <a:ext cx="436757" cy="3029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A3191855-DB97-9A2E-663B-79E874D3ECAD}"/>
              </a:ext>
            </a:extLst>
          </p:cNvPr>
          <p:cNvSpPr/>
          <p:nvPr/>
        </p:nvSpPr>
        <p:spPr>
          <a:xfrm rot="2028359">
            <a:off x="2668395" y="-1807"/>
            <a:ext cx="309247" cy="715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1343B350-558F-6DA6-386E-402101D82538}"/>
              </a:ext>
            </a:extLst>
          </p:cNvPr>
          <p:cNvSpPr/>
          <p:nvPr/>
        </p:nvSpPr>
        <p:spPr>
          <a:xfrm rot="2385621">
            <a:off x="3510893" y="1485272"/>
            <a:ext cx="1277390" cy="278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7D47E9D1-08DC-FDE3-FF60-6D9A45A67A36}"/>
              </a:ext>
            </a:extLst>
          </p:cNvPr>
          <p:cNvSpPr/>
          <p:nvPr/>
        </p:nvSpPr>
        <p:spPr>
          <a:xfrm rot="2320927">
            <a:off x="2815059" y="614795"/>
            <a:ext cx="436757" cy="3029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E53C2309-B068-3586-DE33-FF9700E4C698}"/>
              </a:ext>
            </a:extLst>
          </p:cNvPr>
          <p:cNvSpPr/>
          <p:nvPr/>
        </p:nvSpPr>
        <p:spPr>
          <a:xfrm rot="21039287">
            <a:off x="5180151" y="2948870"/>
            <a:ext cx="271919" cy="1966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97D980C-47D6-C15F-5704-907DAF68D79B}"/>
              </a:ext>
            </a:extLst>
          </p:cNvPr>
          <p:cNvSpPr/>
          <p:nvPr/>
        </p:nvSpPr>
        <p:spPr>
          <a:xfrm rot="6191481">
            <a:off x="4886622" y="2827479"/>
            <a:ext cx="307308" cy="3789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B161404-3BBF-5AF9-6FA1-749DB14C89F5}"/>
              </a:ext>
            </a:extLst>
          </p:cNvPr>
          <p:cNvSpPr/>
          <p:nvPr/>
        </p:nvSpPr>
        <p:spPr>
          <a:xfrm rot="8075305">
            <a:off x="1418364" y="2482446"/>
            <a:ext cx="539774" cy="1851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E030376A-23EB-EB6C-AFFC-5B42DAD79813}"/>
              </a:ext>
            </a:extLst>
          </p:cNvPr>
          <p:cNvSpPr/>
          <p:nvPr/>
        </p:nvSpPr>
        <p:spPr>
          <a:xfrm rot="8161061">
            <a:off x="892716" y="2166955"/>
            <a:ext cx="951317" cy="1984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B8CFD92-ABFD-B9C4-1334-2E2DE47367F4}"/>
              </a:ext>
            </a:extLst>
          </p:cNvPr>
          <p:cNvSpPr/>
          <p:nvPr/>
        </p:nvSpPr>
        <p:spPr>
          <a:xfrm rot="8119679">
            <a:off x="595479" y="1988107"/>
            <a:ext cx="1303255" cy="1963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90810488-CB9F-B72B-3CBC-7BBCFC5E07CB}"/>
              </a:ext>
            </a:extLst>
          </p:cNvPr>
          <p:cNvSpPr/>
          <p:nvPr/>
        </p:nvSpPr>
        <p:spPr>
          <a:xfrm rot="8114120">
            <a:off x="-136166" y="1063903"/>
            <a:ext cx="3360658" cy="1760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961C4D8F-03A9-26FE-93F2-BD8A1E15CB5B}"/>
              </a:ext>
            </a:extLst>
          </p:cNvPr>
          <p:cNvSpPr/>
          <p:nvPr/>
        </p:nvSpPr>
        <p:spPr>
          <a:xfrm rot="8116438">
            <a:off x="1212304" y="2337110"/>
            <a:ext cx="602427" cy="1791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1CB7B377-3358-E28C-7DE7-5A21937117E8}"/>
              </a:ext>
            </a:extLst>
          </p:cNvPr>
          <p:cNvSpPr/>
          <p:nvPr/>
        </p:nvSpPr>
        <p:spPr>
          <a:xfrm rot="8084170">
            <a:off x="19992" y="177543"/>
            <a:ext cx="1075890" cy="1854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8016573-21F4-F310-49C2-A633A78A8135}"/>
              </a:ext>
            </a:extLst>
          </p:cNvPr>
          <p:cNvSpPr/>
          <p:nvPr/>
        </p:nvSpPr>
        <p:spPr>
          <a:xfrm rot="8086873">
            <a:off x="130170" y="280945"/>
            <a:ext cx="1257689" cy="18808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0D0ED10-A6A0-FE99-290E-0363E4E16B07}"/>
              </a:ext>
            </a:extLst>
          </p:cNvPr>
          <p:cNvSpPr/>
          <p:nvPr/>
        </p:nvSpPr>
        <p:spPr>
          <a:xfrm rot="8126052">
            <a:off x="39248" y="459879"/>
            <a:ext cx="1723214" cy="1868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0627ABC7-E8D0-4E43-A5D1-A25C95E9D744}"/>
              </a:ext>
            </a:extLst>
          </p:cNvPr>
          <p:cNvSpPr/>
          <p:nvPr/>
        </p:nvSpPr>
        <p:spPr>
          <a:xfrm rot="8161061">
            <a:off x="17345" y="589517"/>
            <a:ext cx="2118432" cy="1874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0939A4EE-334B-943A-DD02-618EBA72170A}"/>
              </a:ext>
            </a:extLst>
          </p:cNvPr>
          <p:cNvSpPr/>
          <p:nvPr/>
        </p:nvSpPr>
        <p:spPr>
          <a:xfrm rot="8130918">
            <a:off x="-209232" y="794553"/>
            <a:ext cx="2769701" cy="1732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28EF5DB0-1A59-1D37-E341-ADF1E8BE70E2}"/>
              </a:ext>
            </a:extLst>
          </p:cNvPr>
          <p:cNvSpPr/>
          <p:nvPr/>
        </p:nvSpPr>
        <p:spPr>
          <a:xfrm rot="8112215">
            <a:off x="305518" y="1775212"/>
            <a:ext cx="1668127" cy="1735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C10FC082-5B6D-2C3E-822C-5845AA6E3597}"/>
              </a:ext>
            </a:extLst>
          </p:cNvPr>
          <p:cNvSpPr/>
          <p:nvPr/>
        </p:nvSpPr>
        <p:spPr>
          <a:xfrm rot="8140335">
            <a:off x="-223550" y="961007"/>
            <a:ext cx="3092371" cy="1795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3AD63A83-2676-61BE-4188-F5B568761BB8}"/>
              </a:ext>
            </a:extLst>
          </p:cNvPr>
          <p:cNvSpPr/>
          <p:nvPr/>
        </p:nvSpPr>
        <p:spPr>
          <a:xfrm rot="8076349">
            <a:off x="2821367" y="3195846"/>
            <a:ext cx="666408" cy="1957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CF19313D-A5E0-E5C9-BC1F-E8D7C7ACCEC3}"/>
              </a:ext>
            </a:extLst>
          </p:cNvPr>
          <p:cNvSpPr/>
          <p:nvPr/>
        </p:nvSpPr>
        <p:spPr>
          <a:xfrm rot="6277465">
            <a:off x="5838155" y="4015450"/>
            <a:ext cx="195171" cy="1799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A51BFAF8-DF11-8CE4-9AC5-3A72BD800C26}"/>
              </a:ext>
            </a:extLst>
          </p:cNvPr>
          <p:cNvSpPr/>
          <p:nvPr/>
        </p:nvSpPr>
        <p:spPr>
          <a:xfrm rot="8161061">
            <a:off x="4773088" y="3299618"/>
            <a:ext cx="244751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86288C86-B64C-8E7D-8545-A9D9B35283BE}"/>
              </a:ext>
            </a:extLst>
          </p:cNvPr>
          <p:cNvSpPr/>
          <p:nvPr/>
        </p:nvSpPr>
        <p:spPr>
          <a:xfrm rot="8161061">
            <a:off x="6619436" y="4553615"/>
            <a:ext cx="360521" cy="1179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A28F8BA5-0605-2353-F39E-13613DB9F70A}"/>
              </a:ext>
            </a:extLst>
          </p:cNvPr>
          <p:cNvSpPr/>
          <p:nvPr/>
        </p:nvSpPr>
        <p:spPr>
          <a:xfrm rot="8076349">
            <a:off x="3820660" y="3465990"/>
            <a:ext cx="1236036" cy="1888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D670E894-B1B7-FC8D-A7EB-BCBEAEDE1A81}"/>
              </a:ext>
            </a:extLst>
          </p:cNvPr>
          <p:cNvSpPr/>
          <p:nvPr/>
        </p:nvSpPr>
        <p:spPr>
          <a:xfrm rot="8076349">
            <a:off x="3584690" y="3356537"/>
            <a:ext cx="1305269" cy="1963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B2BC486C-B379-8ED1-9E80-DC38DDEBE42D}"/>
              </a:ext>
            </a:extLst>
          </p:cNvPr>
          <p:cNvSpPr/>
          <p:nvPr/>
        </p:nvSpPr>
        <p:spPr>
          <a:xfrm rot="8076349">
            <a:off x="3306803" y="3260603"/>
            <a:ext cx="1458300" cy="1918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76871E95-B992-36D9-ACBF-6BA0C4478CD7}"/>
              </a:ext>
            </a:extLst>
          </p:cNvPr>
          <p:cNvSpPr/>
          <p:nvPr/>
        </p:nvSpPr>
        <p:spPr>
          <a:xfrm rot="8076349">
            <a:off x="3043508" y="3151619"/>
            <a:ext cx="1584839" cy="17710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F63C637A-200A-7210-513F-97DC0D611E67}"/>
              </a:ext>
            </a:extLst>
          </p:cNvPr>
          <p:cNvSpPr/>
          <p:nvPr/>
        </p:nvSpPr>
        <p:spPr>
          <a:xfrm rot="8076349">
            <a:off x="2227764" y="772207"/>
            <a:ext cx="489232" cy="1654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E330825E-DA10-3961-FE8D-5312259E5658}"/>
              </a:ext>
            </a:extLst>
          </p:cNvPr>
          <p:cNvSpPr/>
          <p:nvPr/>
        </p:nvSpPr>
        <p:spPr>
          <a:xfrm rot="8076349">
            <a:off x="2053015" y="641349"/>
            <a:ext cx="486896" cy="1793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8EE37EA4-BA62-787D-8F68-095FF0A5F330}"/>
              </a:ext>
            </a:extLst>
          </p:cNvPr>
          <p:cNvSpPr/>
          <p:nvPr/>
        </p:nvSpPr>
        <p:spPr>
          <a:xfrm rot="8076349">
            <a:off x="2070537" y="2819281"/>
            <a:ext cx="417043" cy="2114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9DFFDDF8-9A90-2D26-C87C-27BB51197A17}"/>
              </a:ext>
            </a:extLst>
          </p:cNvPr>
          <p:cNvSpPr/>
          <p:nvPr/>
        </p:nvSpPr>
        <p:spPr>
          <a:xfrm rot="8076349">
            <a:off x="1826964" y="2697646"/>
            <a:ext cx="527193" cy="1979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C26C6686-0849-F27F-81AE-60DC9C2D89CB}"/>
              </a:ext>
            </a:extLst>
          </p:cNvPr>
          <p:cNvSpPr/>
          <p:nvPr/>
        </p:nvSpPr>
        <p:spPr>
          <a:xfrm rot="8076349">
            <a:off x="1629991" y="2580637"/>
            <a:ext cx="524466" cy="2007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183CA001-714D-E1E8-1E69-8E4F6A0DD59C}"/>
              </a:ext>
            </a:extLst>
          </p:cNvPr>
          <p:cNvSpPr/>
          <p:nvPr/>
        </p:nvSpPr>
        <p:spPr>
          <a:xfrm rot="8076349">
            <a:off x="3764593" y="2590205"/>
            <a:ext cx="623316" cy="1947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E9EC3DE0-322D-EFB7-BBCC-F37B2C52F6CD}"/>
              </a:ext>
            </a:extLst>
          </p:cNvPr>
          <p:cNvSpPr/>
          <p:nvPr/>
        </p:nvSpPr>
        <p:spPr>
          <a:xfrm rot="8076349">
            <a:off x="2874875" y="3346097"/>
            <a:ext cx="944492" cy="1712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1A6A1EE2-6A82-C7A0-F2F2-E2E4CEBE5BA9}"/>
              </a:ext>
            </a:extLst>
          </p:cNvPr>
          <p:cNvSpPr/>
          <p:nvPr/>
        </p:nvSpPr>
        <p:spPr>
          <a:xfrm rot="8076349">
            <a:off x="5960454" y="4084004"/>
            <a:ext cx="1406874" cy="1722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5DC73A27-0737-5D3A-DC45-763FCB44662D}"/>
              </a:ext>
            </a:extLst>
          </p:cNvPr>
          <p:cNvSpPr/>
          <p:nvPr/>
        </p:nvSpPr>
        <p:spPr>
          <a:xfrm rot="8076349">
            <a:off x="3299915" y="1558491"/>
            <a:ext cx="446471" cy="1865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CBE044AD-EE1B-F3C4-1534-136F0327F5EB}"/>
              </a:ext>
            </a:extLst>
          </p:cNvPr>
          <p:cNvSpPr/>
          <p:nvPr/>
        </p:nvSpPr>
        <p:spPr>
          <a:xfrm rot="8076349">
            <a:off x="3131406" y="1429146"/>
            <a:ext cx="434996" cy="1844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1B633A25-5C87-3577-6D72-6A0CB1986724}"/>
              </a:ext>
            </a:extLst>
          </p:cNvPr>
          <p:cNvSpPr/>
          <p:nvPr/>
        </p:nvSpPr>
        <p:spPr>
          <a:xfrm rot="8076349">
            <a:off x="2951144" y="1284147"/>
            <a:ext cx="459387" cy="1980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94650F7D-9DE7-CA3A-06CA-93AA154746F8}"/>
              </a:ext>
            </a:extLst>
          </p:cNvPr>
          <p:cNvSpPr/>
          <p:nvPr/>
        </p:nvSpPr>
        <p:spPr>
          <a:xfrm rot="8076349">
            <a:off x="2772648" y="1172245"/>
            <a:ext cx="472764" cy="1712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A88DD145-E933-66E3-54B0-C7A01795B3CA}"/>
              </a:ext>
            </a:extLst>
          </p:cNvPr>
          <p:cNvSpPr/>
          <p:nvPr/>
        </p:nvSpPr>
        <p:spPr>
          <a:xfrm rot="8076349">
            <a:off x="2586899" y="1023177"/>
            <a:ext cx="448394" cy="1849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43EC998E-15FA-A91D-D708-58A980493F50}"/>
              </a:ext>
            </a:extLst>
          </p:cNvPr>
          <p:cNvSpPr/>
          <p:nvPr/>
        </p:nvSpPr>
        <p:spPr>
          <a:xfrm rot="8076349">
            <a:off x="2391922" y="883305"/>
            <a:ext cx="498042" cy="1925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F3636A94-5F46-0AA4-880E-C63F8ED5D87D}"/>
              </a:ext>
            </a:extLst>
          </p:cNvPr>
          <p:cNvSpPr/>
          <p:nvPr/>
        </p:nvSpPr>
        <p:spPr>
          <a:xfrm rot="8076349">
            <a:off x="5999034" y="3734257"/>
            <a:ext cx="768196" cy="1631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31104CAE-8DE9-F8AD-B4A6-49B28F09DDE5}"/>
              </a:ext>
            </a:extLst>
          </p:cNvPr>
          <p:cNvSpPr/>
          <p:nvPr/>
        </p:nvSpPr>
        <p:spPr>
          <a:xfrm rot="8076349">
            <a:off x="4072184" y="2100206"/>
            <a:ext cx="280767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CA1EB67E-E788-D450-53DC-A0B51B094566}"/>
              </a:ext>
            </a:extLst>
          </p:cNvPr>
          <p:cNvSpPr/>
          <p:nvPr/>
        </p:nvSpPr>
        <p:spPr>
          <a:xfrm rot="8076349">
            <a:off x="3644316" y="2380738"/>
            <a:ext cx="660817" cy="198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5613C6C7-6807-CF21-29C2-EC91BDB9BD74}"/>
              </a:ext>
            </a:extLst>
          </p:cNvPr>
          <p:cNvSpPr/>
          <p:nvPr/>
        </p:nvSpPr>
        <p:spPr>
          <a:xfrm rot="8076349">
            <a:off x="3873099" y="1963717"/>
            <a:ext cx="398497" cy="1923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Rechteck 60">
            <a:extLst>
              <a:ext uri="{FF2B5EF4-FFF2-40B4-BE49-F238E27FC236}">
                <a16:creationId xmlns:a16="http://schemas.microsoft.com/office/drawing/2014/main" id="{5C9786DC-B046-BD26-F74B-807765855C81}"/>
              </a:ext>
            </a:extLst>
          </p:cNvPr>
          <p:cNvSpPr/>
          <p:nvPr/>
        </p:nvSpPr>
        <p:spPr>
          <a:xfrm rot="8076349">
            <a:off x="3532301" y="2171313"/>
            <a:ext cx="812282" cy="130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Rechteck 61">
            <a:extLst>
              <a:ext uri="{FF2B5EF4-FFF2-40B4-BE49-F238E27FC236}">
                <a16:creationId xmlns:a16="http://schemas.microsoft.com/office/drawing/2014/main" id="{888DABA1-6E5B-1C9C-7C52-3E8865C7FDF3}"/>
              </a:ext>
            </a:extLst>
          </p:cNvPr>
          <p:cNvSpPr/>
          <p:nvPr/>
        </p:nvSpPr>
        <p:spPr>
          <a:xfrm rot="8076349">
            <a:off x="3690176" y="1826009"/>
            <a:ext cx="387218" cy="1823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1F2B4BAB-8795-B0FF-459F-9B1451A3AFC9}"/>
              </a:ext>
            </a:extLst>
          </p:cNvPr>
          <p:cNvSpPr/>
          <p:nvPr/>
        </p:nvSpPr>
        <p:spPr>
          <a:xfrm rot="8076349">
            <a:off x="3509590" y="1681265"/>
            <a:ext cx="412309" cy="1885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5C13797A-9B4C-1C1A-6578-D3BF877AD204}"/>
              </a:ext>
            </a:extLst>
          </p:cNvPr>
          <p:cNvSpPr/>
          <p:nvPr/>
        </p:nvSpPr>
        <p:spPr>
          <a:xfrm rot="8076349">
            <a:off x="4219156" y="2032959"/>
            <a:ext cx="456980" cy="1732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Rechteck 64">
            <a:extLst>
              <a:ext uri="{FF2B5EF4-FFF2-40B4-BE49-F238E27FC236}">
                <a16:creationId xmlns:a16="http://schemas.microsoft.com/office/drawing/2014/main" id="{3ED0A9D3-0A2F-F003-D842-2D2EB64FF07E}"/>
              </a:ext>
            </a:extLst>
          </p:cNvPr>
          <p:cNvSpPr/>
          <p:nvPr/>
        </p:nvSpPr>
        <p:spPr>
          <a:xfrm rot="8076349">
            <a:off x="5511306" y="4205795"/>
            <a:ext cx="183892" cy="1746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>
            <a:extLst>
              <a:ext uri="{FF2B5EF4-FFF2-40B4-BE49-F238E27FC236}">
                <a16:creationId xmlns:a16="http://schemas.microsoft.com/office/drawing/2014/main" id="{4C08A720-15A8-BCF2-A262-4EC3082FA958}"/>
              </a:ext>
            </a:extLst>
          </p:cNvPr>
          <p:cNvSpPr/>
          <p:nvPr/>
        </p:nvSpPr>
        <p:spPr>
          <a:xfrm rot="7101336">
            <a:off x="5315695" y="4118695"/>
            <a:ext cx="121098" cy="1728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F4E666F2-ECFC-69C2-7D6A-AD95AAA0553A}"/>
              </a:ext>
            </a:extLst>
          </p:cNvPr>
          <p:cNvSpPr/>
          <p:nvPr/>
        </p:nvSpPr>
        <p:spPr>
          <a:xfrm rot="6742996">
            <a:off x="5090025" y="4021213"/>
            <a:ext cx="84443" cy="1918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75C0FC41-CC3A-7D2B-44AE-0BFCE8D7EC27}"/>
              </a:ext>
            </a:extLst>
          </p:cNvPr>
          <p:cNvSpPr/>
          <p:nvPr/>
        </p:nvSpPr>
        <p:spPr>
          <a:xfrm rot="8076349">
            <a:off x="2901678" y="3047219"/>
            <a:ext cx="182940" cy="2028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Rechteck 68">
            <a:extLst>
              <a:ext uri="{FF2B5EF4-FFF2-40B4-BE49-F238E27FC236}">
                <a16:creationId xmlns:a16="http://schemas.microsoft.com/office/drawing/2014/main" id="{771F60B4-DE04-161E-F39B-4B4404FD7D40}"/>
              </a:ext>
            </a:extLst>
          </p:cNvPr>
          <p:cNvSpPr/>
          <p:nvPr/>
        </p:nvSpPr>
        <p:spPr>
          <a:xfrm rot="8076349">
            <a:off x="4495066" y="3846930"/>
            <a:ext cx="375685" cy="1945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Rechteck 69">
            <a:extLst>
              <a:ext uri="{FF2B5EF4-FFF2-40B4-BE49-F238E27FC236}">
                <a16:creationId xmlns:a16="http://schemas.microsoft.com/office/drawing/2014/main" id="{0C3174F5-00C8-87AC-DC05-367ACF6073A1}"/>
              </a:ext>
            </a:extLst>
          </p:cNvPr>
          <p:cNvSpPr/>
          <p:nvPr/>
        </p:nvSpPr>
        <p:spPr>
          <a:xfrm rot="8076349">
            <a:off x="4169484" y="3741965"/>
            <a:ext cx="608272" cy="189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8F80922D-9C95-620D-F176-BD8BC0FA9DF0}"/>
              </a:ext>
            </a:extLst>
          </p:cNvPr>
          <p:cNvSpPr/>
          <p:nvPr/>
        </p:nvSpPr>
        <p:spPr>
          <a:xfrm rot="6742996">
            <a:off x="4863492" y="3955620"/>
            <a:ext cx="61538" cy="1835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>
            <a:extLst>
              <a:ext uri="{FF2B5EF4-FFF2-40B4-BE49-F238E27FC236}">
                <a16:creationId xmlns:a16="http://schemas.microsoft.com/office/drawing/2014/main" id="{F6EFCC42-423D-1C49-2AEA-53C0E16889E8}"/>
              </a:ext>
            </a:extLst>
          </p:cNvPr>
          <p:cNvSpPr/>
          <p:nvPr/>
        </p:nvSpPr>
        <p:spPr>
          <a:xfrm rot="8076349">
            <a:off x="5716520" y="4020229"/>
            <a:ext cx="1404842" cy="1822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Rechteck 73">
            <a:extLst>
              <a:ext uri="{FF2B5EF4-FFF2-40B4-BE49-F238E27FC236}">
                <a16:creationId xmlns:a16="http://schemas.microsoft.com/office/drawing/2014/main" id="{2741C7FA-571B-0ACB-A7EC-6F509B305C37}"/>
              </a:ext>
            </a:extLst>
          </p:cNvPr>
          <p:cNvSpPr/>
          <p:nvPr/>
        </p:nvSpPr>
        <p:spPr>
          <a:xfrm rot="8076349">
            <a:off x="8268387" y="4504592"/>
            <a:ext cx="243874" cy="1919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Rechteck 74">
            <a:extLst>
              <a:ext uri="{FF2B5EF4-FFF2-40B4-BE49-F238E27FC236}">
                <a16:creationId xmlns:a16="http://schemas.microsoft.com/office/drawing/2014/main" id="{6A799276-9031-7849-2B4E-0614668872B0}"/>
              </a:ext>
            </a:extLst>
          </p:cNvPr>
          <p:cNvSpPr/>
          <p:nvPr/>
        </p:nvSpPr>
        <p:spPr>
          <a:xfrm rot="8076349">
            <a:off x="7954642" y="4309867"/>
            <a:ext cx="665295" cy="1696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A568C74C-D856-C250-363D-BF188B0FA20E}"/>
              </a:ext>
            </a:extLst>
          </p:cNvPr>
          <p:cNvSpPr/>
          <p:nvPr/>
        </p:nvSpPr>
        <p:spPr>
          <a:xfrm rot="8076349">
            <a:off x="7609776" y="4221300"/>
            <a:ext cx="904080" cy="2003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FB1607A1-343E-49C8-B49A-3C6F54493A7D}"/>
              </a:ext>
            </a:extLst>
          </p:cNvPr>
          <p:cNvSpPr/>
          <p:nvPr/>
        </p:nvSpPr>
        <p:spPr>
          <a:xfrm rot="8076349">
            <a:off x="7349621" y="4101156"/>
            <a:ext cx="1034950" cy="1964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8DF97A6E-3C22-FB21-B4D7-E9281D784771}"/>
              </a:ext>
            </a:extLst>
          </p:cNvPr>
          <p:cNvSpPr/>
          <p:nvPr/>
        </p:nvSpPr>
        <p:spPr>
          <a:xfrm rot="8076349">
            <a:off x="6947512" y="4155422"/>
            <a:ext cx="1171348" cy="1691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hteck 78">
            <a:extLst>
              <a:ext uri="{FF2B5EF4-FFF2-40B4-BE49-F238E27FC236}">
                <a16:creationId xmlns:a16="http://schemas.microsoft.com/office/drawing/2014/main" id="{B4190B1F-0C39-BA68-89F4-FC7A0027B001}"/>
              </a:ext>
            </a:extLst>
          </p:cNvPr>
          <p:cNvSpPr/>
          <p:nvPr/>
        </p:nvSpPr>
        <p:spPr>
          <a:xfrm rot="8076349">
            <a:off x="6738445" y="4063700"/>
            <a:ext cx="1110535" cy="1910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Rechteck 79">
            <a:extLst>
              <a:ext uri="{FF2B5EF4-FFF2-40B4-BE49-F238E27FC236}">
                <a16:creationId xmlns:a16="http://schemas.microsoft.com/office/drawing/2014/main" id="{52115099-8EF5-28A6-6458-8D343C5AB120}"/>
              </a:ext>
            </a:extLst>
          </p:cNvPr>
          <p:cNvSpPr/>
          <p:nvPr/>
        </p:nvSpPr>
        <p:spPr>
          <a:xfrm rot="8076349">
            <a:off x="6252782" y="4114389"/>
            <a:ext cx="1369504" cy="1892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9A53BC44-2758-1E93-2D30-B6B22B80E94A}"/>
              </a:ext>
            </a:extLst>
          </p:cNvPr>
          <p:cNvSpPr/>
          <p:nvPr/>
        </p:nvSpPr>
        <p:spPr>
          <a:xfrm rot="9284351">
            <a:off x="1649933" y="2124470"/>
            <a:ext cx="175120" cy="1173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10FB4733-2D4D-1767-3E13-4ED6AA21F34B}"/>
              </a:ext>
            </a:extLst>
          </p:cNvPr>
          <p:cNvSpPr/>
          <p:nvPr/>
        </p:nvSpPr>
        <p:spPr>
          <a:xfrm rot="8076349">
            <a:off x="2385518" y="2909290"/>
            <a:ext cx="199286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CB8BD5E8-C2B2-858B-CB0F-56C7F834A60D}"/>
              </a:ext>
            </a:extLst>
          </p:cNvPr>
          <p:cNvSpPr/>
          <p:nvPr/>
        </p:nvSpPr>
        <p:spPr>
          <a:xfrm rot="8076349">
            <a:off x="6242756" y="3475261"/>
            <a:ext cx="154089" cy="1958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88476871-5697-6F9E-404B-CF07B55BCE4C}"/>
              </a:ext>
            </a:extLst>
          </p:cNvPr>
          <p:cNvSpPr/>
          <p:nvPr/>
        </p:nvSpPr>
        <p:spPr>
          <a:xfrm rot="8076349">
            <a:off x="5624370" y="4336042"/>
            <a:ext cx="329206" cy="158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BE72A640-65BF-421F-D1B4-9D1A647FFEBE}"/>
              </a:ext>
            </a:extLst>
          </p:cNvPr>
          <p:cNvSpPr/>
          <p:nvPr/>
        </p:nvSpPr>
        <p:spPr>
          <a:xfrm>
            <a:off x="126903" y="-1"/>
            <a:ext cx="225670" cy="463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Gleichschenkliges Dreieck 86">
            <a:extLst>
              <a:ext uri="{FF2B5EF4-FFF2-40B4-BE49-F238E27FC236}">
                <a16:creationId xmlns:a16="http://schemas.microsoft.com/office/drawing/2014/main" id="{A320AADD-141C-0F88-8604-05E6D8A6F1A6}"/>
              </a:ext>
            </a:extLst>
          </p:cNvPr>
          <p:cNvSpPr/>
          <p:nvPr/>
        </p:nvSpPr>
        <p:spPr>
          <a:xfrm rot="11051937">
            <a:off x="2975961" y="3012622"/>
            <a:ext cx="213796" cy="213540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Gleichschenkliges Dreieck 88">
            <a:extLst>
              <a:ext uri="{FF2B5EF4-FFF2-40B4-BE49-F238E27FC236}">
                <a16:creationId xmlns:a16="http://schemas.microsoft.com/office/drawing/2014/main" id="{92FE7045-18D5-CF5A-C156-317E15A7FF3E}"/>
              </a:ext>
            </a:extLst>
          </p:cNvPr>
          <p:cNvSpPr/>
          <p:nvPr/>
        </p:nvSpPr>
        <p:spPr>
          <a:xfrm rot="6401991">
            <a:off x="6117473" y="3665964"/>
            <a:ext cx="294140" cy="172296"/>
          </a:xfrm>
          <a:prstGeom prst="triangle">
            <a:avLst>
              <a:gd name="adj" fmla="val 558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Gleichschenkliges Dreieck 89">
            <a:extLst>
              <a:ext uri="{FF2B5EF4-FFF2-40B4-BE49-F238E27FC236}">
                <a16:creationId xmlns:a16="http://schemas.microsoft.com/office/drawing/2014/main" id="{59FF34FB-7217-9F42-D459-E378503CCBB7}"/>
              </a:ext>
            </a:extLst>
          </p:cNvPr>
          <p:cNvSpPr/>
          <p:nvPr/>
        </p:nvSpPr>
        <p:spPr>
          <a:xfrm rot="8199378">
            <a:off x="1573777" y="1915252"/>
            <a:ext cx="209199" cy="191250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Gleichschenkliges Dreieck 90">
            <a:extLst>
              <a:ext uri="{FF2B5EF4-FFF2-40B4-BE49-F238E27FC236}">
                <a16:creationId xmlns:a16="http://schemas.microsoft.com/office/drawing/2014/main" id="{8483D577-BEAA-52F0-D514-E13F6C66DD9F}"/>
              </a:ext>
            </a:extLst>
          </p:cNvPr>
          <p:cNvSpPr/>
          <p:nvPr/>
        </p:nvSpPr>
        <p:spPr>
          <a:xfrm rot="11888228" flipV="1">
            <a:off x="1629370" y="1406646"/>
            <a:ext cx="143296" cy="250695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Gleichschenkliges Dreieck 91">
            <a:extLst>
              <a:ext uri="{FF2B5EF4-FFF2-40B4-BE49-F238E27FC236}">
                <a16:creationId xmlns:a16="http://schemas.microsoft.com/office/drawing/2014/main" id="{7C988B99-4B82-01DE-5B8A-20B54FBDEE6E}"/>
              </a:ext>
            </a:extLst>
          </p:cNvPr>
          <p:cNvSpPr/>
          <p:nvPr/>
        </p:nvSpPr>
        <p:spPr>
          <a:xfrm rot="2214742">
            <a:off x="1696757" y="981808"/>
            <a:ext cx="182743" cy="329875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Gleichschenkliges Dreieck 92">
            <a:extLst>
              <a:ext uri="{FF2B5EF4-FFF2-40B4-BE49-F238E27FC236}">
                <a16:creationId xmlns:a16="http://schemas.microsoft.com/office/drawing/2014/main" id="{CEE454FA-103B-23EF-4AAF-0DCD066037C0}"/>
              </a:ext>
            </a:extLst>
          </p:cNvPr>
          <p:cNvSpPr/>
          <p:nvPr/>
        </p:nvSpPr>
        <p:spPr>
          <a:xfrm rot="18875644">
            <a:off x="199237" y="-54205"/>
            <a:ext cx="460137" cy="218357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151504C4-F46D-DDAD-FB5A-F86A3E73A670}"/>
              </a:ext>
            </a:extLst>
          </p:cNvPr>
          <p:cNvSpPr/>
          <p:nvPr/>
        </p:nvSpPr>
        <p:spPr>
          <a:xfrm>
            <a:off x="1568750" y="1880024"/>
            <a:ext cx="152091" cy="11833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Gleichschenkliges Dreieck 95">
            <a:extLst>
              <a:ext uri="{FF2B5EF4-FFF2-40B4-BE49-F238E27FC236}">
                <a16:creationId xmlns:a16="http://schemas.microsoft.com/office/drawing/2014/main" id="{642CC4F3-A528-8672-5658-9953ED4E512C}"/>
              </a:ext>
            </a:extLst>
          </p:cNvPr>
          <p:cNvSpPr/>
          <p:nvPr/>
        </p:nvSpPr>
        <p:spPr>
          <a:xfrm rot="18875644" flipH="1" flipV="1">
            <a:off x="3474573" y="2567981"/>
            <a:ext cx="219313" cy="216228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Gleichschenkliges Dreieck 96">
            <a:extLst>
              <a:ext uri="{FF2B5EF4-FFF2-40B4-BE49-F238E27FC236}">
                <a16:creationId xmlns:a16="http://schemas.microsoft.com/office/drawing/2014/main" id="{06216D97-0CA3-5AD3-88C7-82E364AC2B61}"/>
              </a:ext>
            </a:extLst>
          </p:cNvPr>
          <p:cNvSpPr/>
          <p:nvPr/>
        </p:nvSpPr>
        <p:spPr>
          <a:xfrm rot="1748851">
            <a:off x="7286356" y="4505919"/>
            <a:ext cx="198882" cy="215542"/>
          </a:xfrm>
          <a:prstGeom prst="triangle">
            <a:avLst>
              <a:gd name="adj" fmla="val 4959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Gleichschenkliges Dreieck 97">
            <a:extLst>
              <a:ext uri="{FF2B5EF4-FFF2-40B4-BE49-F238E27FC236}">
                <a16:creationId xmlns:a16="http://schemas.microsoft.com/office/drawing/2014/main" id="{D7DECCA7-ADD7-2683-CBBB-AC851AD9E009}"/>
              </a:ext>
            </a:extLst>
          </p:cNvPr>
          <p:cNvSpPr/>
          <p:nvPr/>
        </p:nvSpPr>
        <p:spPr>
          <a:xfrm rot="18875644" flipV="1">
            <a:off x="8409840" y="4372618"/>
            <a:ext cx="282620" cy="233995"/>
          </a:xfrm>
          <a:prstGeom prst="triangle">
            <a:avLst>
              <a:gd name="adj" fmla="val 99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C8BC7437-091C-E3EF-6CF4-CE5CE1F323E0}"/>
              </a:ext>
            </a:extLst>
          </p:cNvPr>
          <p:cNvSpPr/>
          <p:nvPr/>
        </p:nvSpPr>
        <p:spPr>
          <a:xfrm rot="13111090">
            <a:off x="1681785" y="1877552"/>
            <a:ext cx="691418" cy="1334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8C02CAB1-318B-93C7-E6B8-834CDF1994D6}"/>
              </a:ext>
            </a:extLst>
          </p:cNvPr>
          <p:cNvSpPr/>
          <p:nvPr/>
        </p:nvSpPr>
        <p:spPr>
          <a:xfrm rot="8076349">
            <a:off x="3522936" y="3096028"/>
            <a:ext cx="455274" cy="5671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7206B165-812C-5ACA-8861-879783EDCF74}"/>
              </a:ext>
            </a:extLst>
          </p:cNvPr>
          <p:cNvSpPr/>
          <p:nvPr/>
        </p:nvSpPr>
        <p:spPr>
          <a:xfrm rot="8076349">
            <a:off x="7323977" y="4511682"/>
            <a:ext cx="216948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C0D8F46B-8624-E85F-9B29-A7CD4130560B}"/>
              </a:ext>
            </a:extLst>
          </p:cNvPr>
          <p:cNvSpPr/>
          <p:nvPr/>
        </p:nvSpPr>
        <p:spPr>
          <a:xfrm rot="11146587">
            <a:off x="3196591" y="2949106"/>
            <a:ext cx="563619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96B54FE9-A483-936D-BBED-30DF8DCDAF40}"/>
              </a:ext>
            </a:extLst>
          </p:cNvPr>
          <p:cNvSpPr/>
          <p:nvPr/>
        </p:nvSpPr>
        <p:spPr>
          <a:xfrm rot="8076349">
            <a:off x="3592328" y="2730793"/>
            <a:ext cx="126781" cy="466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Rechteck 103">
            <a:extLst>
              <a:ext uri="{FF2B5EF4-FFF2-40B4-BE49-F238E27FC236}">
                <a16:creationId xmlns:a16="http://schemas.microsoft.com/office/drawing/2014/main" id="{27CB6F92-7D6A-F2A7-0357-9346B8B4744E}"/>
              </a:ext>
            </a:extLst>
          </p:cNvPr>
          <p:cNvSpPr/>
          <p:nvPr/>
        </p:nvSpPr>
        <p:spPr>
          <a:xfrm rot="8076349" flipV="1">
            <a:off x="3433308" y="2640972"/>
            <a:ext cx="232807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Rechteck 104">
            <a:extLst>
              <a:ext uri="{FF2B5EF4-FFF2-40B4-BE49-F238E27FC236}">
                <a16:creationId xmlns:a16="http://schemas.microsoft.com/office/drawing/2014/main" id="{0B233D33-71F7-9BFB-83D0-E261ACD9B0F5}"/>
              </a:ext>
            </a:extLst>
          </p:cNvPr>
          <p:cNvSpPr/>
          <p:nvPr/>
        </p:nvSpPr>
        <p:spPr>
          <a:xfrm rot="13121640">
            <a:off x="2732255" y="2408764"/>
            <a:ext cx="825946" cy="1009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Rechteck 105">
            <a:extLst>
              <a:ext uri="{FF2B5EF4-FFF2-40B4-BE49-F238E27FC236}">
                <a16:creationId xmlns:a16="http://schemas.microsoft.com/office/drawing/2014/main" id="{DF1F3631-6196-69FF-DF5C-F8AE313CDA6E}"/>
              </a:ext>
            </a:extLst>
          </p:cNvPr>
          <p:cNvSpPr/>
          <p:nvPr/>
        </p:nvSpPr>
        <p:spPr>
          <a:xfrm rot="11342188">
            <a:off x="2300018" y="2062462"/>
            <a:ext cx="575619" cy="761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4059B828-C006-88C1-131E-350FC09EDB7B}"/>
              </a:ext>
            </a:extLst>
          </p:cNvPr>
          <p:cNvSpPr/>
          <p:nvPr/>
        </p:nvSpPr>
        <p:spPr>
          <a:xfrm rot="21039287">
            <a:off x="3275993" y="2833919"/>
            <a:ext cx="168819" cy="719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A3AA47E4-4580-2952-BC76-2C67C7AECD65}"/>
              </a:ext>
            </a:extLst>
          </p:cNvPr>
          <p:cNvCxnSpPr>
            <a:cxnSpLocks/>
          </p:cNvCxnSpPr>
          <p:nvPr/>
        </p:nvCxnSpPr>
        <p:spPr>
          <a:xfrm>
            <a:off x="3503712" y="2708920"/>
            <a:ext cx="129428" cy="196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45A97116-B4AF-AF45-BAF2-CD3FE6D10324}"/>
              </a:ext>
            </a:extLst>
          </p:cNvPr>
          <p:cNvCxnSpPr>
            <a:cxnSpLocks/>
          </p:cNvCxnSpPr>
          <p:nvPr/>
        </p:nvCxnSpPr>
        <p:spPr>
          <a:xfrm flipH="1">
            <a:off x="3519275" y="2725342"/>
            <a:ext cx="22786" cy="63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>
            <a:extLst>
              <a:ext uri="{FF2B5EF4-FFF2-40B4-BE49-F238E27FC236}">
                <a16:creationId xmlns:a16="http://schemas.microsoft.com/office/drawing/2014/main" id="{5965BB7E-11CE-AF6F-309F-CF683E6F1721}"/>
              </a:ext>
            </a:extLst>
          </p:cNvPr>
          <p:cNvCxnSpPr>
            <a:cxnSpLocks/>
          </p:cNvCxnSpPr>
          <p:nvPr/>
        </p:nvCxnSpPr>
        <p:spPr>
          <a:xfrm flipH="1">
            <a:off x="3449533" y="2778896"/>
            <a:ext cx="68306" cy="475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hteck 128">
            <a:extLst>
              <a:ext uri="{FF2B5EF4-FFF2-40B4-BE49-F238E27FC236}">
                <a16:creationId xmlns:a16="http://schemas.microsoft.com/office/drawing/2014/main" id="{3BCD04E2-CA72-5236-F852-4BC733C052E5}"/>
              </a:ext>
            </a:extLst>
          </p:cNvPr>
          <p:cNvSpPr/>
          <p:nvPr/>
        </p:nvSpPr>
        <p:spPr>
          <a:xfrm rot="3863493">
            <a:off x="3450723" y="2746169"/>
            <a:ext cx="437122" cy="457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0" name="Rechteck 129">
            <a:extLst>
              <a:ext uri="{FF2B5EF4-FFF2-40B4-BE49-F238E27FC236}">
                <a16:creationId xmlns:a16="http://schemas.microsoft.com/office/drawing/2014/main" id="{91968577-232C-70FA-BC7C-0EB7553BD893}"/>
              </a:ext>
            </a:extLst>
          </p:cNvPr>
          <p:cNvSpPr/>
          <p:nvPr/>
        </p:nvSpPr>
        <p:spPr>
          <a:xfrm rot="8637478">
            <a:off x="5288908" y="2954672"/>
            <a:ext cx="690824" cy="1294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1" name="Rechteck 130">
            <a:extLst>
              <a:ext uri="{FF2B5EF4-FFF2-40B4-BE49-F238E27FC236}">
                <a16:creationId xmlns:a16="http://schemas.microsoft.com/office/drawing/2014/main" id="{4967C018-C447-DF4A-FBE0-7CCA9BEB9CBD}"/>
              </a:ext>
            </a:extLst>
          </p:cNvPr>
          <p:cNvSpPr/>
          <p:nvPr/>
        </p:nvSpPr>
        <p:spPr>
          <a:xfrm rot="12183805">
            <a:off x="1789915" y="2357120"/>
            <a:ext cx="1412327" cy="134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2" name="Flussdiagramm: Gespeicherte Daten 131">
            <a:extLst>
              <a:ext uri="{FF2B5EF4-FFF2-40B4-BE49-F238E27FC236}">
                <a16:creationId xmlns:a16="http://schemas.microsoft.com/office/drawing/2014/main" id="{D1318647-FA89-5E96-76CC-B4CFC547B99D}"/>
              </a:ext>
            </a:extLst>
          </p:cNvPr>
          <p:cNvSpPr/>
          <p:nvPr/>
        </p:nvSpPr>
        <p:spPr>
          <a:xfrm rot="12263211">
            <a:off x="3591762" y="2816746"/>
            <a:ext cx="167516" cy="153872"/>
          </a:xfrm>
          <a:prstGeom prst="flowChartOnlineStorag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3" name="Rechteck 132">
            <a:extLst>
              <a:ext uri="{FF2B5EF4-FFF2-40B4-BE49-F238E27FC236}">
                <a16:creationId xmlns:a16="http://schemas.microsoft.com/office/drawing/2014/main" id="{F72C9CFE-0962-00BE-E1E1-666808337CD8}"/>
              </a:ext>
            </a:extLst>
          </p:cNvPr>
          <p:cNvSpPr/>
          <p:nvPr/>
        </p:nvSpPr>
        <p:spPr>
          <a:xfrm rot="13030603">
            <a:off x="2459391" y="2420744"/>
            <a:ext cx="955412" cy="1770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4" name="Rechteck 133">
            <a:extLst>
              <a:ext uri="{FF2B5EF4-FFF2-40B4-BE49-F238E27FC236}">
                <a16:creationId xmlns:a16="http://schemas.microsoft.com/office/drawing/2014/main" id="{19E303B3-E303-6799-E7E9-9DA31E760487}"/>
              </a:ext>
            </a:extLst>
          </p:cNvPr>
          <p:cNvSpPr/>
          <p:nvPr/>
        </p:nvSpPr>
        <p:spPr>
          <a:xfrm rot="10950222">
            <a:off x="2306172" y="2124175"/>
            <a:ext cx="469708" cy="316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5" name="Rechteck 134">
            <a:extLst>
              <a:ext uri="{FF2B5EF4-FFF2-40B4-BE49-F238E27FC236}">
                <a16:creationId xmlns:a16="http://schemas.microsoft.com/office/drawing/2014/main" id="{7CDA6753-F777-60A4-7874-BE012E8A2B98}"/>
              </a:ext>
            </a:extLst>
          </p:cNvPr>
          <p:cNvSpPr/>
          <p:nvPr/>
        </p:nvSpPr>
        <p:spPr>
          <a:xfrm rot="13030603">
            <a:off x="1735366" y="2110999"/>
            <a:ext cx="713005" cy="1269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37" name="Gerader Verbinder 136">
            <a:extLst>
              <a:ext uri="{FF2B5EF4-FFF2-40B4-BE49-F238E27FC236}">
                <a16:creationId xmlns:a16="http://schemas.microsoft.com/office/drawing/2014/main" id="{80741D04-58CE-46EE-1FC3-0E12C95CB750}"/>
              </a:ext>
            </a:extLst>
          </p:cNvPr>
          <p:cNvCxnSpPr/>
          <p:nvPr/>
        </p:nvCxnSpPr>
        <p:spPr>
          <a:xfrm flipH="1" flipV="1">
            <a:off x="2838450" y="3105150"/>
            <a:ext cx="571" cy="42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r Verbinder 138">
            <a:extLst>
              <a:ext uri="{FF2B5EF4-FFF2-40B4-BE49-F238E27FC236}">
                <a16:creationId xmlns:a16="http://schemas.microsoft.com/office/drawing/2014/main" id="{48281E1A-056C-8252-7E72-027AA5DB0885}"/>
              </a:ext>
            </a:extLst>
          </p:cNvPr>
          <p:cNvCxnSpPr>
            <a:cxnSpLocks/>
          </p:cNvCxnSpPr>
          <p:nvPr/>
        </p:nvCxnSpPr>
        <p:spPr>
          <a:xfrm>
            <a:off x="1912325" y="2282462"/>
            <a:ext cx="925866" cy="8108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Gerader Verbinder 144">
            <a:extLst>
              <a:ext uri="{FF2B5EF4-FFF2-40B4-BE49-F238E27FC236}">
                <a16:creationId xmlns:a16="http://schemas.microsoft.com/office/drawing/2014/main" id="{DEF8C43A-05E7-C4BA-C940-855CCA258715}"/>
              </a:ext>
            </a:extLst>
          </p:cNvPr>
          <p:cNvCxnSpPr>
            <a:cxnSpLocks/>
          </p:cNvCxnSpPr>
          <p:nvPr/>
        </p:nvCxnSpPr>
        <p:spPr>
          <a:xfrm>
            <a:off x="1900004" y="2274068"/>
            <a:ext cx="1416853" cy="51547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Gerader Verbinder 145">
            <a:extLst>
              <a:ext uri="{FF2B5EF4-FFF2-40B4-BE49-F238E27FC236}">
                <a16:creationId xmlns:a16="http://schemas.microsoft.com/office/drawing/2014/main" id="{23C146C1-823A-FA16-7CC2-E6902E782B27}"/>
              </a:ext>
            </a:extLst>
          </p:cNvPr>
          <p:cNvCxnSpPr>
            <a:cxnSpLocks/>
          </p:cNvCxnSpPr>
          <p:nvPr/>
        </p:nvCxnSpPr>
        <p:spPr>
          <a:xfrm flipH="1">
            <a:off x="3055058" y="2792386"/>
            <a:ext cx="257497" cy="19491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r Verbinder 151">
            <a:extLst>
              <a:ext uri="{FF2B5EF4-FFF2-40B4-BE49-F238E27FC236}">
                <a16:creationId xmlns:a16="http://schemas.microsoft.com/office/drawing/2014/main" id="{C970E11E-387D-FCE8-2278-C2715537C308}"/>
              </a:ext>
            </a:extLst>
          </p:cNvPr>
          <p:cNvCxnSpPr>
            <a:cxnSpLocks/>
          </p:cNvCxnSpPr>
          <p:nvPr/>
        </p:nvCxnSpPr>
        <p:spPr>
          <a:xfrm flipV="1">
            <a:off x="2840537" y="2930726"/>
            <a:ext cx="152611" cy="1744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r Verbinder 154">
            <a:extLst>
              <a:ext uri="{FF2B5EF4-FFF2-40B4-BE49-F238E27FC236}">
                <a16:creationId xmlns:a16="http://schemas.microsoft.com/office/drawing/2014/main" id="{DAF61305-829D-F075-7DBA-5D95CC13AE3F}"/>
              </a:ext>
            </a:extLst>
          </p:cNvPr>
          <p:cNvCxnSpPr>
            <a:cxnSpLocks/>
          </p:cNvCxnSpPr>
          <p:nvPr/>
        </p:nvCxnSpPr>
        <p:spPr>
          <a:xfrm>
            <a:off x="2992686" y="2943760"/>
            <a:ext cx="97020" cy="4485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Gerader Verbinder 158">
            <a:extLst>
              <a:ext uri="{FF2B5EF4-FFF2-40B4-BE49-F238E27FC236}">
                <a16:creationId xmlns:a16="http://schemas.microsoft.com/office/drawing/2014/main" id="{ABA9734E-831B-F90F-77C3-1C21F33EF459}"/>
              </a:ext>
            </a:extLst>
          </p:cNvPr>
          <p:cNvCxnSpPr>
            <a:cxnSpLocks/>
          </p:cNvCxnSpPr>
          <p:nvPr/>
        </p:nvCxnSpPr>
        <p:spPr>
          <a:xfrm flipH="1">
            <a:off x="2417923" y="2927469"/>
            <a:ext cx="189759" cy="15422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Gerader Verbinder 159">
            <a:extLst>
              <a:ext uri="{FF2B5EF4-FFF2-40B4-BE49-F238E27FC236}">
                <a16:creationId xmlns:a16="http://schemas.microsoft.com/office/drawing/2014/main" id="{0CDE02DC-4D4A-F21F-61AC-90752F472354}"/>
              </a:ext>
            </a:extLst>
          </p:cNvPr>
          <p:cNvCxnSpPr>
            <a:cxnSpLocks/>
          </p:cNvCxnSpPr>
          <p:nvPr/>
        </p:nvCxnSpPr>
        <p:spPr>
          <a:xfrm>
            <a:off x="2417923" y="3090464"/>
            <a:ext cx="3258" cy="20326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r Verbinder 160">
            <a:extLst>
              <a:ext uri="{FF2B5EF4-FFF2-40B4-BE49-F238E27FC236}">
                <a16:creationId xmlns:a16="http://schemas.microsoft.com/office/drawing/2014/main" id="{6F9DE026-35C1-BD8A-AE88-89EFBE43B6B3}"/>
              </a:ext>
            </a:extLst>
          </p:cNvPr>
          <p:cNvCxnSpPr>
            <a:cxnSpLocks/>
          </p:cNvCxnSpPr>
          <p:nvPr/>
        </p:nvCxnSpPr>
        <p:spPr>
          <a:xfrm flipH="1">
            <a:off x="2409672" y="3268850"/>
            <a:ext cx="164399" cy="216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hteck 170">
            <a:extLst>
              <a:ext uri="{FF2B5EF4-FFF2-40B4-BE49-F238E27FC236}">
                <a16:creationId xmlns:a16="http://schemas.microsoft.com/office/drawing/2014/main" id="{8900D8FF-6060-59CB-DB60-7DC3DE44B2B5}"/>
              </a:ext>
            </a:extLst>
          </p:cNvPr>
          <p:cNvSpPr/>
          <p:nvPr/>
        </p:nvSpPr>
        <p:spPr>
          <a:xfrm rot="11344994">
            <a:off x="5655955" y="3228480"/>
            <a:ext cx="591470" cy="1206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2" name="Rechteck 171">
            <a:extLst>
              <a:ext uri="{FF2B5EF4-FFF2-40B4-BE49-F238E27FC236}">
                <a16:creationId xmlns:a16="http://schemas.microsoft.com/office/drawing/2014/main" id="{B71471B8-6680-1615-C377-03E27764DDA0}"/>
              </a:ext>
            </a:extLst>
          </p:cNvPr>
          <p:cNvSpPr/>
          <p:nvPr/>
        </p:nvSpPr>
        <p:spPr>
          <a:xfrm rot="5861250">
            <a:off x="7421052" y="6114575"/>
            <a:ext cx="520388" cy="228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Rechteck 85">
            <a:extLst>
              <a:ext uri="{FF2B5EF4-FFF2-40B4-BE49-F238E27FC236}">
                <a16:creationId xmlns:a16="http://schemas.microsoft.com/office/drawing/2014/main" id="{4F6BE100-2FD5-085B-48DB-607077219B54}"/>
              </a:ext>
            </a:extLst>
          </p:cNvPr>
          <p:cNvSpPr/>
          <p:nvPr/>
        </p:nvSpPr>
        <p:spPr>
          <a:xfrm rot="5400000">
            <a:off x="2345652" y="-2439163"/>
            <a:ext cx="225670" cy="463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4" name="Gerader Verbinder 173">
            <a:extLst>
              <a:ext uri="{FF2B5EF4-FFF2-40B4-BE49-F238E27FC236}">
                <a16:creationId xmlns:a16="http://schemas.microsoft.com/office/drawing/2014/main" id="{9C299002-BE93-02A8-EC82-1818FF8E8E9A}"/>
              </a:ext>
            </a:extLst>
          </p:cNvPr>
          <p:cNvCxnSpPr>
            <a:cxnSpLocks/>
          </p:cNvCxnSpPr>
          <p:nvPr/>
        </p:nvCxnSpPr>
        <p:spPr>
          <a:xfrm>
            <a:off x="2428770" y="517790"/>
            <a:ext cx="1925300" cy="148293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Gerader Verbinder 177">
            <a:extLst>
              <a:ext uri="{FF2B5EF4-FFF2-40B4-BE49-F238E27FC236}">
                <a16:creationId xmlns:a16="http://schemas.microsoft.com/office/drawing/2014/main" id="{95A050A0-891F-2146-1B78-BA54B2B84514}"/>
              </a:ext>
            </a:extLst>
          </p:cNvPr>
          <p:cNvCxnSpPr>
            <a:cxnSpLocks/>
          </p:cNvCxnSpPr>
          <p:nvPr/>
        </p:nvCxnSpPr>
        <p:spPr>
          <a:xfrm>
            <a:off x="6170679" y="3411632"/>
            <a:ext cx="2136129" cy="445766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Gerader Verbinder 178">
            <a:extLst>
              <a:ext uri="{FF2B5EF4-FFF2-40B4-BE49-F238E27FC236}">
                <a16:creationId xmlns:a16="http://schemas.microsoft.com/office/drawing/2014/main" id="{462B935A-0F1C-1709-2CCB-3F07144F6DAF}"/>
              </a:ext>
            </a:extLst>
          </p:cNvPr>
          <p:cNvCxnSpPr>
            <a:cxnSpLocks/>
          </p:cNvCxnSpPr>
          <p:nvPr/>
        </p:nvCxnSpPr>
        <p:spPr>
          <a:xfrm>
            <a:off x="3612269" y="2456140"/>
            <a:ext cx="199896" cy="55167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Gerader Verbinder 179">
            <a:extLst>
              <a:ext uri="{FF2B5EF4-FFF2-40B4-BE49-F238E27FC236}">
                <a16:creationId xmlns:a16="http://schemas.microsoft.com/office/drawing/2014/main" id="{86234754-3E3C-9742-7C13-3618AC7F896C}"/>
              </a:ext>
            </a:extLst>
          </p:cNvPr>
          <p:cNvCxnSpPr>
            <a:cxnSpLocks/>
          </p:cNvCxnSpPr>
          <p:nvPr/>
        </p:nvCxnSpPr>
        <p:spPr>
          <a:xfrm flipH="1">
            <a:off x="2466281" y="15605"/>
            <a:ext cx="362997" cy="448599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Gerader Verbinder 188">
            <a:extLst>
              <a:ext uri="{FF2B5EF4-FFF2-40B4-BE49-F238E27FC236}">
                <a16:creationId xmlns:a16="http://schemas.microsoft.com/office/drawing/2014/main" id="{769EB2A1-5599-E6DD-89BD-0325BE8E4E17}"/>
              </a:ext>
            </a:extLst>
          </p:cNvPr>
          <p:cNvCxnSpPr>
            <a:cxnSpLocks/>
          </p:cNvCxnSpPr>
          <p:nvPr/>
        </p:nvCxnSpPr>
        <p:spPr>
          <a:xfrm>
            <a:off x="5476523" y="4560974"/>
            <a:ext cx="1459790" cy="24362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Gerader Verbinder 189">
            <a:extLst>
              <a:ext uri="{FF2B5EF4-FFF2-40B4-BE49-F238E27FC236}">
                <a16:creationId xmlns:a16="http://schemas.microsoft.com/office/drawing/2014/main" id="{97EB68DA-CAD8-4EED-2804-D5FCC5C157D3}"/>
              </a:ext>
            </a:extLst>
          </p:cNvPr>
          <p:cNvCxnSpPr>
            <a:cxnSpLocks/>
          </p:cNvCxnSpPr>
          <p:nvPr/>
        </p:nvCxnSpPr>
        <p:spPr>
          <a:xfrm>
            <a:off x="7427674" y="4580501"/>
            <a:ext cx="1064982" cy="18848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Gerader Verbinder 190">
            <a:extLst>
              <a:ext uri="{FF2B5EF4-FFF2-40B4-BE49-F238E27FC236}">
                <a16:creationId xmlns:a16="http://schemas.microsoft.com/office/drawing/2014/main" id="{4BAB80C9-90A7-300E-A0F9-43C0CC5C5F2B}"/>
              </a:ext>
            </a:extLst>
          </p:cNvPr>
          <p:cNvCxnSpPr>
            <a:cxnSpLocks/>
          </p:cNvCxnSpPr>
          <p:nvPr/>
        </p:nvCxnSpPr>
        <p:spPr>
          <a:xfrm flipH="1">
            <a:off x="8492656" y="4335270"/>
            <a:ext cx="119827" cy="444951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Gerader Verbinder 191">
            <a:extLst>
              <a:ext uri="{FF2B5EF4-FFF2-40B4-BE49-F238E27FC236}">
                <a16:creationId xmlns:a16="http://schemas.microsoft.com/office/drawing/2014/main" id="{A6A62A58-74DD-39BE-85BD-93B86D35CC29}"/>
              </a:ext>
            </a:extLst>
          </p:cNvPr>
          <p:cNvCxnSpPr>
            <a:cxnSpLocks/>
          </p:cNvCxnSpPr>
          <p:nvPr/>
        </p:nvCxnSpPr>
        <p:spPr>
          <a:xfrm>
            <a:off x="8290210" y="3873936"/>
            <a:ext cx="325236" cy="444796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Gerader Verbinder 199">
            <a:extLst>
              <a:ext uri="{FF2B5EF4-FFF2-40B4-BE49-F238E27FC236}">
                <a16:creationId xmlns:a16="http://schemas.microsoft.com/office/drawing/2014/main" id="{547B788F-2343-227F-B4D6-835652CF93B4}"/>
              </a:ext>
            </a:extLst>
          </p:cNvPr>
          <p:cNvCxnSpPr>
            <a:cxnSpLocks/>
          </p:cNvCxnSpPr>
          <p:nvPr/>
        </p:nvCxnSpPr>
        <p:spPr>
          <a:xfrm>
            <a:off x="4837574" y="4011091"/>
            <a:ext cx="973134" cy="199971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Gerader Verbinder 200">
            <a:extLst>
              <a:ext uri="{FF2B5EF4-FFF2-40B4-BE49-F238E27FC236}">
                <a16:creationId xmlns:a16="http://schemas.microsoft.com/office/drawing/2014/main" id="{D6B0F1F8-F8E0-CFD5-D9E1-4029ADBC9BAB}"/>
              </a:ext>
            </a:extLst>
          </p:cNvPr>
          <p:cNvCxnSpPr>
            <a:cxnSpLocks/>
          </p:cNvCxnSpPr>
          <p:nvPr/>
        </p:nvCxnSpPr>
        <p:spPr>
          <a:xfrm>
            <a:off x="2904610" y="3800283"/>
            <a:ext cx="1903207" cy="37578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Gerader Verbinder 201">
            <a:extLst>
              <a:ext uri="{FF2B5EF4-FFF2-40B4-BE49-F238E27FC236}">
                <a16:creationId xmlns:a16="http://schemas.microsoft.com/office/drawing/2014/main" id="{C8D5AA73-1597-18DB-ED73-52F9E7FE1004}"/>
              </a:ext>
            </a:extLst>
          </p:cNvPr>
          <p:cNvCxnSpPr>
            <a:cxnSpLocks/>
          </p:cNvCxnSpPr>
          <p:nvPr/>
        </p:nvCxnSpPr>
        <p:spPr>
          <a:xfrm>
            <a:off x="1846463" y="2317968"/>
            <a:ext cx="727608" cy="58906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Gerader Verbinder 202">
            <a:extLst>
              <a:ext uri="{FF2B5EF4-FFF2-40B4-BE49-F238E27FC236}">
                <a16:creationId xmlns:a16="http://schemas.microsoft.com/office/drawing/2014/main" id="{2EF56292-1EB7-2F03-46A0-FF082A0B9214}"/>
              </a:ext>
            </a:extLst>
          </p:cNvPr>
          <p:cNvCxnSpPr>
            <a:cxnSpLocks/>
            <a:endCxn id="131" idx="3"/>
          </p:cNvCxnSpPr>
          <p:nvPr/>
        </p:nvCxnSpPr>
        <p:spPr>
          <a:xfrm>
            <a:off x="1725005" y="1751846"/>
            <a:ext cx="121352" cy="396027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Gerader Verbinder 203">
            <a:extLst>
              <a:ext uri="{FF2B5EF4-FFF2-40B4-BE49-F238E27FC236}">
                <a16:creationId xmlns:a16="http://schemas.microsoft.com/office/drawing/2014/main" id="{539C89C1-1293-241C-C54A-04B029E0607E}"/>
              </a:ext>
            </a:extLst>
          </p:cNvPr>
          <p:cNvCxnSpPr>
            <a:cxnSpLocks/>
          </p:cNvCxnSpPr>
          <p:nvPr/>
        </p:nvCxnSpPr>
        <p:spPr>
          <a:xfrm flipH="1">
            <a:off x="1684711" y="822073"/>
            <a:ext cx="251865" cy="997647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Gerader Verbinder 211">
            <a:extLst>
              <a:ext uri="{FF2B5EF4-FFF2-40B4-BE49-F238E27FC236}">
                <a16:creationId xmlns:a16="http://schemas.microsoft.com/office/drawing/2014/main" id="{F5349287-2373-CD2F-1C12-E409501F799C}"/>
              </a:ext>
            </a:extLst>
          </p:cNvPr>
          <p:cNvCxnSpPr>
            <a:cxnSpLocks/>
          </p:cNvCxnSpPr>
          <p:nvPr/>
        </p:nvCxnSpPr>
        <p:spPr>
          <a:xfrm flipH="1">
            <a:off x="7461023" y="4580501"/>
            <a:ext cx="5293" cy="19972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Gerader Verbinder 212">
            <a:extLst>
              <a:ext uri="{FF2B5EF4-FFF2-40B4-BE49-F238E27FC236}">
                <a16:creationId xmlns:a16="http://schemas.microsoft.com/office/drawing/2014/main" id="{7A5F7598-E6BF-06F1-F5F7-CB988351DBE7}"/>
              </a:ext>
            </a:extLst>
          </p:cNvPr>
          <p:cNvCxnSpPr>
            <a:cxnSpLocks/>
          </p:cNvCxnSpPr>
          <p:nvPr/>
        </p:nvCxnSpPr>
        <p:spPr>
          <a:xfrm>
            <a:off x="6883796" y="4627183"/>
            <a:ext cx="582520" cy="16206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Gerader Verbinder 213">
            <a:extLst>
              <a:ext uri="{FF2B5EF4-FFF2-40B4-BE49-F238E27FC236}">
                <a16:creationId xmlns:a16="http://schemas.microsoft.com/office/drawing/2014/main" id="{CAC2D4DE-C2FE-E7C6-FDB7-212E8F7B045B}"/>
              </a:ext>
            </a:extLst>
          </p:cNvPr>
          <p:cNvCxnSpPr>
            <a:cxnSpLocks/>
          </p:cNvCxnSpPr>
          <p:nvPr/>
        </p:nvCxnSpPr>
        <p:spPr>
          <a:xfrm flipH="1">
            <a:off x="6029369" y="3411632"/>
            <a:ext cx="151821" cy="89521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Gerader Verbinder 223">
            <a:extLst>
              <a:ext uri="{FF2B5EF4-FFF2-40B4-BE49-F238E27FC236}">
                <a16:creationId xmlns:a16="http://schemas.microsoft.com/office/drawing/2014/main" id="{5F38C4B1-4EFE-C1A5-7B26-CEDB14D3671D}"/>
              </a:ext>
            </a:extLst>
          </p:cNvPr>
          <p:cNvCxnSpPr>
            <a:cxnSpLocks/>
          </p:cNvCxnSpPr>
          <p:nvPr/>
        </p:nvCxnSpPr>
        <p:spPr>
          <a:xfrm>
            <a:off x="2856106" y="3105150"/>
            <a:ext cx="70114" cy="69513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Gerader Verbinder 224">
            <a:extLst>
              <a:ext uri="{FF2B5EF4-FFF2-40B4-BE49-F238E27FC236}">
                <a16:creationId xmlns:a16="http://schemas.microsoft.com/office/drawing/2014/main" id="{9C4D7FA7-DBCD-A7DF-E1D6-51D1D62B5ED5}"/>
              </a:ext>
            </a:extLst>
          </p:cNvPr>
          <p:cNvCxnSpPr>
            <a:cxnSpLocks/>
          </p:cNvCxnSpPr>
          <p:nvPr/>
        </p:nvCxnSpPr>
        <p:spPr>
          <a:xfrm>
            <a:off x="5516958" y="4293106"/>
            <a:ext cx="4821" cy="264639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Gerader Verbinder 225">
            <a:extLst>
              <a:ext uri="{FF2B5EF4-FFF2-40B4-BE49-F238E27FC236}">
                <a16:creationId xmlns:a16="http://schemas.microsoft.com/office/drawing/2014/main" id="{A03CB85A-3087-C7F5-6F12-35E93ABB8F67}"/>
              </a:ext>
            </a:extLst>
          </p:cNvPr>
          <p:cNvCxnSpPr>
            <a:cxnSpLocks/>
          </p:cNvCxnSpPr>
          <p:nvPr/>
        </p:nvCxnSpPr>
        <p:spPr>
          <a:xfrm>
            <a:off x="4790343" y="4072199"/>
            <a:ext cx="765254" cy="22949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Gerader Verbinder 237">
            <a:extLst>
              <a:ext uri="{FF2B5EF4-FFF2-40B4-BE49-F238E27FC236}">
                <a16:creationId xmlns:a16="http://schemas.microsoft.com/office/drawing/2014/main" id="{7A85D1F8-8EB3-B985-E6C4-628988350E36}"/>
              </a:ext>
            </a:extLst>
          </p:cNvPr>
          <p:cNvCxnSpPr>
            <a:cxnSpLocks/>
          </p:cNvCxnSpPr>
          <p:nvPr/>
        </p:nvCxnSpPr>
        <p:spPr>
          <a:xfrm>
            <a:off x="1942700" y="781467"/>
            <a:ext cx="1898868" cy="135847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Gerader Verbinder 238">
            <a:extLst>
              <a:ext uri="{FF2B5EF4-FFF2-40B4-BE49-F238E27FC236}">
                <a16:creationId xmlns:a16="http://schemas.microsoft.com/office/drawing/2014/main" id="{9EB7C68B-7631-BB54-69F4-A1FBC1AFB14A}"/>
              </a:ext>
            </a:extLst>
          </p:cNvPr>
          <p:cNvCxnSpPr>
            <a:cxnSpLocks/>
          </p:cNvCxnSpPr>
          <p:nvPr/>
        </p:nvCxnSpPr>
        <p:spPr>
          <a:xfrm flipH="1">
            <a:off x="3601770" y="2170768"/>
            <a:ext cx="225814" cy="326101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Gerader Verbinder 239">
            <a:extLst>
              <a:ext uri="{FF2B5EF4-FFF2-40B4-BE49-F238E27FC236}">
                <a16:creationId xmlns:a16="http://schemas.microsoft.com/office/drawing/2014/main" id="{368F83A0-2D06-7A4C-B7C6-20D4A89583EB}"/>
              </a:ext>
            </a:extLst>
          </p:cNvPr>
          <p:cNvCxnSpPr>
            <a:cxnSpLocks/>
          </p:cNvCxnSpPr>
          <p:nvPr/>
        </p:nvCxnSpPr>
        <p:spPr>
          <a:xfrm flipH="1">
            <a:off x="2866148" y="2981280"/>
            <a:ext cx="113576" cy="18185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Gerader Verbinder 240">
            <a:extLst>
              <a:ext uri="{FF2B5EF4-FFF2-40B4-BE49-F238E27FC236}">
                <a16:creationId xmlns:a16="http://schemas.microsoft.com/office/drawing/2014/main" id="{5309331C-36BF-892E-21FE-AAAC61BBD99C}"/>
              </a:ext>
            </a:extLst>
          </p:cNvPr>
          <p:cNvCxnSpPr>
            <a:cxnSpLocks/>
          </p:cNvCxnSpPr>
          <p:nvPr/>
        </p:nvCxnSpPr>
        <p:spPr>
          <a:xfrm>
            <a:off x="2981271" y="2993788"/>
            <a:ext cx="829458" cy="2805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Gerader Verbinder 263">
            <a:extLst>
              <a:ext uri="{FF2B5EF4-FFF2-40B4-BE49-F238E27FC236}">
                <a16:creationId xmlns:a16="http://schemas.microsoft.com/office/drawing/2014/main" id="{DA79E104-4362-CA7F-A1B3-0CB0745806D3}"/>
              </a:ext>
            </a:extLst>
          </p:cNvPr>
          <p:cNvCxnSpPr>
            <a:cxnSpLocks/>
          </p:cNvCxnSpPr>
          <p:nvPr/>
        </p:nvCxnSpPr>
        <p:spPr>
          <a:xfrm>
            <a:off x="6195971" y="3417081"/>
            <a:ext cx="2062168" cy="375284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5" name="Gerader Verbinder 264">
            <a:extLst>
              <a:ext uri="{FF2B5EF4-FFF2-40B4-BE49-F238E27FC236}">
                <a16:creationId xmlns:a16="http://schemas.microsoft.com/office/drawing/2014/main" id="{D7660252-77C4-D4E0-C70D-9B987CA9497B}"/>
              </a:ext>
            </a:extLst>
          </p:cNvPr>
          <p:cNvCxnSpPr>
            <a:cxnSpLocks/>
          </p:cNvCxnSpPr>
          <p:nvPr/>
        </p:nvCxnSpPr>
        <p:spPr>
          <a:xfrm>
            <a:off x="5494690" y="4552940"/>
            <a:ext cx="1442190" cy="20873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Gerader Verbinder 265">
            <a:extLst>
              <a:ext uri="{FF2B5EF4-FFF2-40B4-BE49-F238E27FC236}">
                <a16:creationId xmlns:a16="http://schemas.microsoft.com/office/drawing/2014/main" id="{C4491CAB-E90A-B2E7-0C45-28167FA1D3AD}"/>
              </a:ext>
            </a:extLst>
          </p:cNvPr>
          <p:cNvCxnSpPr>
            <a:cxnSpLocks/>
          </p:cNvCxnSpPr>
          <p:nvPr/>
        </p:nvCxnSpPr>
        <p:spPr>
          <a:xfrm flipH="1">
            <a:off x="1809958" y="2122656"/>
            <a:ext cx="48313" cy="138029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Gerader Verbinder 274">
            <a:extLst>
              <a:ext uri="{FF2B5EF4-FFF2-40B4-BE49-F238E27FC236}">
                <a16:creationId xmlns:a16="http://schemas.microsoft.com/office/drawing/2014/main" id="{B4614FAE-7179-E4E4-E1C9-36EAEE31AE71}"/>
              </a:ext>
            </a:extLst>
          </p:cNvPr>
          <p:cNvCxnSpPr>
            <a:cxnSpLocks/>
          </p:cNvCxnSpPr>
          <p:nvPr/>
        </p:nvCxnSpPr>
        <p:spPr>
          <a:xfrm flipH="1">
            <a:off x="4201185" y="1993203"/>
            <a:ext cx="169835" cy="18558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Gerader Verbinder 275">
            <a:extLst>
              <a:ext uri="{FF2B5EF4-FFF2-40B4-BE49-F238E27FC236}">
                <a16:creationId xmlns:a16="http://schemas.microsoft.com/office/drawing/2014/main" id="{4364C94E-8A01-08BB-C498-65A9508890AB}"/>
              </a:ext>
            </a:extLst>
          </p:cNvPr>
          <p:cNvCxnSpPr>
            <a:cxnSpLocks/>
          </p:cNvCxnSpPr>
          <p:nvPr/>
        </p:nvCxnSpPr>
        <p:spPr>
          <a:xfrm>
            <a:off x="2465410" y="503150"/>
            <a:ext cx="1925300" cy="1482938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Gerader Verbinder 276">
            <a:extLst>
              <a:ext uri="{FF2B5EF4-FFF2-40B4-BE49-F238E27FC236}">
                <a16:creationId xmlns:a16="http://schemas.microsoft.com/office/drawing/2014/main" id="{7EEDE304-B44B-63AB-4744-48B42C1EC904}"/>
              </a:ext>
            </a:extLst>
          </p:cNvPr>
          <p:cNvCxnSpPr>
            <a:cxnSpLocks/>
          </p:cNvCxnSpPr>
          <p:nvPr/>
        </p:nvCxnSpPr>
        <p:spPr>
          <a:xfrm>
            <a:off x="2873776" y="3752488"/>
            <a:ext cx="1955964" cy="42080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Gerader Verbinder 281">
            <a:extLst>
              <a:ext uri="{FF2B5EF4-FFF2-40B4-BE49-F238E27FC236}">
                <a16:creationId xmlns:a16="http://schemas.microsoft.com/office/drawing/2014/main" id="{849332DE-0FA2-7FF8-5CD3-DEF89FDC8658}"/>
              </a:ext>
            </a:extLst>
          </p:cNvPr>
          <p:cNvCxnSpPr>
            <a:cxnSpLocks/>
          </p:cNvCxnSpPr>
          <p:nvPr/>
        </p:nvCxnSpPr>
        <p:spPr>
          <a:xfrm>
            <a:off x="1017106" y="2648577"/>
            <a:ext cx="411479" cy="9794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Gerader Verbinder 282">
            <a:extLst>
              <a:ext uri="{FF2B5EF4-FFF2-40B4-BE49-F238E27FC236}">
                <a16:creationId xmlns:a16="http://schemas.microsoft.com/office/drawing/2014/main" id="{C56243B8-BC75-0A68-E4CF-11862F30BD7E}"/>
              </a:ext>
            </a:extLst>
          </p:cNvPr>
          <p:cNvCxnSpPr>
            <a:cxnSpLocks/>
          </p:cNvCxnSpPr>
          <p:nvPr/>
        </p:nvCxnSpPr>
        <p:spPr>
          <a:xfrm>
            <a:off x="351673" y="2360904"/>
            <a:ext cx="760980" cy="331699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Gerader Verbinder 283">
            <a:extLst>
              <a:ext uri="{FF2B5EF4-FFF2-40B4-BE49-F238E27FC236}">
                <a16:creationId xmlns:a16="http://schemas.microsoft.com/office/drawing/2014/main" id="{6E378049-0748-1B58-C1BD-814190323952}"/>
              </a:ext>
            </a:extLst>
          </p:cNvPr>
          <p:cNvCxnSpPr>
            <a:cxnSpLocks/>
            <a:endCxn id="64" idx="3"/>
          </p:cNvCxnSpPr>
          <p:nvPr/>
        </p:nvCxnSpPr>
        <p:spPr>
          <a:xfrm>
            <a:off x="4199447" y="2191263"/>
            <a:ext cx="87748" cy="9099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Gerader Verbinder 288">
            <a:extLst>
              <a:ext uri="{FF2B5EF4-FFF2-40B4-BE49-F238E27FC236}">
                <a16:creationId xmlns:a16="http://schemas.microsoft.com/office/drawing/2014/main" id="{5B87B9ED-FC05-1724-2E19-4EC8C21376C6}"/>
              </a:ext>
            </a:extLst>
          </p:cNvPr>
          <p:cNvCxnSpPr>
            <a:cxnSpLocks/>
            <a:stCxn id="16" idx="4"/>
          </p:cNvCxnSpPr>
          <p:nvPr/>
        </p:nvCxnSpPr>
        <p:spPr>
          <a:xfrm flipH="1" flipV="1">
            <a:off x="4712532" y="3486259"/>
            <a:ext cx="23041" cy="25106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Gerader Verbinder 289">
            <a:extLst>
              <a:ext uri="{FF2B5EF4-FFF2-40B4-BE49-F238E27FC236}">
                <a16:creationId xmlns:a16="http://schemas.microsoft.com/office/drawing/2014/main" id="{7E684688-4A45-9246-BFF5-BA99F4FB9B2A}"/>
              </a:ext>
            </a:extLst>
          </p:cNvPr>
          <p:cNvCxnSpPr>
            <a:cxnSpLocks/>
          </p:cNvCxnSpPr>
          <p:nvPr/>
        </p:nvCxnSpPr>
        <p:spPr>
          <a:xfrm flipH="1">
            <a:off x="4842391" y="3748473"/>
            <a:ext cx="42017" cy="236936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Gerader Verbinder 290">
            <a:extLst>
              <a:ext uri="{FF2B5EF4-FFF2-40B4-BE49-F238E27FC236}">
                <a16:creationId xmlns:a16="http://schemas.microsoft.com/office/drawing/2014/main" id="{37A89EFD-BE82-35B4-9B7A-CCABE8CB4D68}"/>
              </a:ext>
            </a:extLst>
          </p:cNvPr>
          <p:cNvCxnSpPr>
            <a:cxnSpLocks/>
          </p:cNvCxnSpPr>
          <p:nvPr/>
        </p:nvCxnSpPr>
        <p:spPr>
          <a:xfrm>
            <a:off x="4676843" y="3592490"/>
            <a:ext cx="217418" cy="19987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Gerader Verbinder 296">
            <a:extLst>
              <a:ext uri="{FF2B5EF4-FFF2-40B4-BE49-F238E27FC236}">
                <a16:creationId xmlns:a16="http://schemas.microsoft.com/office/drawing/2014/main" id="{F40781C9-1993-095C-B844-027A84C7538D}"/>
              </a:ext>
            </a:extLst>
          </p:cNvPr>
          <p:cNvCxnSpPr>
            <a:cxnSpLocks/>
          </p:cNvCxnSpPr>
          <p:nvPr/>
        </p:nvCxnSpPr>
        <p:spPr>
          <a:xfrm flipH="1">
            <a:off x="2406948" y="2895761"/>
            <a:ext cx="171711" cy="13961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Gerader Verbinder 297">
            <a:extLst>
              <a:ext uri="{FF2B5EF4-FFF2-40B4-BE49-F238E27FC236}">
                <a16:creationId xmlns:a16="http://schemas.microsoft.com/office/drawing/2014/main" id="{93CDAE48-1702-C307-E338-D02D604692DE}"/>
              </a:ext>
            </a:extLst>
          </p:cNvPr>
          <p:cNvCxnSpPr>
            <a:cxnSpLocks/>
          </p:cNvCxnSpPr>
          <p:nvPr/>
        </p:nvCxnSpPr>
        <p:spPr>
          <a:xfrm flipV="1">
            <a:off x="2123649" y="3068608"/>
            <a:ext cx="187409" cy="6719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Gerader Verbinder 298">
            <a:extLst>
              <a:ext uri="{FF2B5EF4-FFF2-40B4-BE49-F238E27FC236}">
                <a16:creationId xmlns:a16="http://schemas.microsoft.com/office/drawing/2014/main" id="{49CFCBEB-44E6-A492-1541-35608CD21CC1}"/>
              </a:ext>
            </a:extLst>
          </p:cNvPr>
          <p:cNvCxnSpPr>
            <a:cxnSpLocks/>
            <a:endCxn id="45" idx="3"/>
          </p:cNvCxnSpPr>
          <p:nvPr/>
        </p:nvCxnSpPr>
        <p:spPr>
          <a:xfrm>
            <a:off x="1837840" y="2990869"/>
            <a:ext cx="294789" cy="82574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Gerader Verbinder 313">
            <a:extLst>
              <a:ext uri="{FF2B5EF4-FFF2-40B4-BE49-F238E27FC236}">
                <a16:creationId xmlns:a16="http://schemas.microsoft.com/office/drawing/2014/main" id="{95A8AFD2-FAD0-66DC-4FA7-013E66D73061}"/>
              </a:ext>
            </a:extLst>
          </p:cNvPr>
          <p:cNvCxnSpPr>
            <a:cxnSpLocks/>
          </p:cNvCxnSpPr>
          <p:nvPr/>
        </p:nvCxnSpPr>
        <p:spPr>
          <a:xfrm>
            <a:off x="4317111" y="2313556"/>
            <a:ext cx="55908" cy="244459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Gerader Verbinder 314">
            <a:extLst>
              <a:ext uri="{FF2B5EF4-FFF2-40B4-BE49-F238E27FC236}">
                <a16:creationId xmlns:a16="http://schemas.microsoft.com/office/drawing/2014/main" id="{209F76DA-E118-CAC8-470B-54A7063CD545}"/>
              </a:ext>
            </a:extLst>
          </p:cNvPr>
          <p:cNvCxnSpPr>
            <a:cxnSpLocks/>
          </p:cNvCxnSpPr>
          <p:nvPr/>
        </p:nvCxnSpPr>
        <p:spPr>
          <a:xfrm>
            <a:off x="4364681" y="2564564"/>
            <a:ext cx="188381" cy="25271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Gerader Verbinder 315">
            <a:extLst>
              <a:ext uri="{FF2B5EF4-FFF2-40B4-BE49-F238E27FC236}">
                <a16:creationId xmlns:a16="http://schemas.microsoft.com/office/drawing/2014/main" id="{707BE6CC-A14F-5B8C-D1E7-5184B69AC1A2}"/>
              </a:ext>
            </a:extLst>
          </p:cNvPr>
          <p:cNvCxnSpPr>
            <a:cxnSpLocks/>
          </p:cNvCxnSpPr>
          <p:nvPr/>
        </p:nvCxnSpPr>
        <p:spPr>
          <a:xfrm>
            <a:off x="4532185" y="2782153"/>
            <a:ext cx="170051" cy="21943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Gerader Verbinder 316">
            <a:extLst>
              <a:ext uri="{FF2B5EF4-FFF2-40B4-BE49-F238E27FC236}">
                <a16:creationId xmlns:a16="http://schemas.microsoft.com/office/drawing/2014/main" id="{30AF5BE4-95DF-8D79-CDDE-2854D45D0643}"/>
              </a:ext>
            </a:extLst>
          </p:cNvPr>
          <p:cNvCxnSpPr>
            <a:cxnSpLocks/>
            <a:stCxn id="40" idx="1"/>
          </p:cNvCxnSpPr>
          <p:nvPr/>
        </p:nvCxnSpPr>
        <p:spPr>
          <a:xfrm>
            <a:off x="4695621" y="2990058"/>
            <a:ext cx="314622" cy="234627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Gerader Verbinder 324">
            <a:extLst>
              <a:ext uri="{FF2B5EF4-FFF2-40B4-BE49-F238E27FC236}">
                <a16:creationId xmlns:a16="http://schemas.microsoft.com/office/drawing/2014/main" id="{9824B726-4904-CA94-F571-DE5EB26DC04A}"/>
              </a:ext>
            </a:extLst>
          </p:cNvPr>
          <p:cNvCxnSpPr>
            <a:cxnSpLocks/>
          </p:cNvCxnSpPr>
          <p:nvPr/>
        </p:nvCxnSpPr>
        <p:spPr>
          <a:xfrm>
            <a:off x="4180334" y="2171516"/>
            <a:ext cx="135004" cy="16349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Gerader Verbinder 327">
            <a:extLst>
              <a:ext uri="{FF2B5EF4-FFF2-40B4-BE49-F238E27FC236}">
                <a16:creationId xmlns:a16="http://schemas.microsoft.com/office/drawing/2014/main" id="{C40C5705-7250-26FB-9D8C-170A57B5301D}"/>
              </a:ext>
            </a:extLst>
          </p:cNvPr>
          <p:cNvCxnSpPr>
            <a:cxnSpLocks/>
          </p:cNvCxnSpPr>
          <p:nvPr/>
        </p:nvCxnSpPr>
        <p:spPr>
          <a:xfrm>
            <a:off x="1696984" y="1789699"/>
            <a:ext cx="121428" cy="422581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Gerader Verbinder 328">
            <a:extLst>
              <a:ext uri="{FF2B5EF4-FFF2-40B4-BE49-F238E27FC236}">
                <a16:creationId xmlns:a16="http://schemas.microsoft.com/office/drawing/2014/main" id="{D35D845E-2946-9999-CD71-8D12D5F09CE1}"/>
              </a:ext>
            </a:extLst>
          </p:cNvPr>
          <p:cNvCxnSpPr>
            <a:cxnSpLocks/>
          </p:cNvCxnSpPr>
          <p:nvPr/>
        </p:nvCxnSpPr>
        <p:spPr>
          <a:xfrm>
            <a:off x="6933519" y="4598876"/>
            <a:ext cx="495285" cy="144874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Gerader Verbinder 329">
            <a:extLst>
              <a:ext uri="{FF2B5EF4-FFF2-40B4-BE49-F238E27FC236}">
                <a16:creationId xmlns:a16="http://schemas.microsoft.com/office/drawing/2014/main" id="{C29E3745-3E1D-163E-7A21-024A460F7E73}"/>
              </a:ext>
            </a:extLst>
          </p:cNvPr>
          <p:cNvCxnSpPr>
            <a:cxnSpLocks/>
          </p:cNvCxnSpPr>
          <p:nvPr/>
        </p:nvCxnSpPr>
        <p:spPr>
          <a:xfrm>
            <a:off x="7438970" y="4555123"/>
            <a:ext cx="1085905" cy="207377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Gerader Verbinder 330">
            <a:extLst>
              <a:ext uri="{FF2B5EF4-FFF2-40B4-BE49-F238E27FC236}">
                <a16:creationId xmlns:a16="http://schemas.microsoft.com/office/drawing/2014/main" id="{31AE14A4-80AC-2069-30B7-A753A83A0860}"/>
              </a:ext>
            </a:extLst>
          </p:cNvPr>
          <p:cNvCxnSpPr>
            <a:cxnSpLocks/>
          </p:cNvCxnSpPr>
          <p:nvPr/>
        </p:nvCxnSpPr>
        <p:spPr>
          <a:xfrm flipH="1">
            <a:off x="6033660" y="3449571"/>
            <a:ext cx="179496" cy="89805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3" name="Gerader Verbinder 342">
            <a:extLst>
              <a:ext uri="{FF2B5EF4-FFF2-40B4-BE49-F238E27FC236}">
                <a16:creationId xmlns:a16="http://schemas.microsoft.com/office/drawing/2014/main" id="{8F3A1327-8A8D-730A-D11C-411B2CFA4B08}"/>
              </a:ext>
            </a:extLst>
          </p:cNvPr>
          <p:cNvCxnSpPr>
            <a:cxnSpLocks/>
          </p:cNvCxnSpPr>
          <p:nvPr/>
        </p:nvCxnSpPr>
        <p:spPr>
          <a:xfrm>
            <a:off x="8299027" y="3844649"/>
            <a:ext cx="345801" cy="439655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Gerader Verbinder 348">
            <a:extLst>
              <a:ext uri="{FF2B5EF4-FFF2-40B4-BE49-F238E27FC236}">
                <a16:creationId xmlns:a16="http://schemas.microsoft.com/office/drawing/2014/main" id="{FD08DAB0-7D85-0415-7C40-97AE066D4DF3}"/>
              </a:ext>
            </a:extLst>
          </p:cNvPr>
          <p:cNvCxnSpPr>
            <a:cxnSpLocks/>
          </p:cNvCxnSpPr>
          <p:nvPr/>
        </p:nvCxnSpPr>
        <p:spPr>
          <a:xfrm>
            <a:off x="1754433" y="2208998"/>
            <a:ext cx="816355" cy="695259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Rechteck 351">
            <a:extLst>
              <a:ext uri="{FF2B5EF4-FFF2-40B4-BE49-F238E27FC236}">
                <a16:creationId xmlns:a16="http://schemas.microsoft.com/office/drawing/2014/main" id="{21621167-55E0-152B-8B54-DFA5DA578306}"/>
              </a:ext>
            </a:extLst>
          </p:cNvPr>
          <p:cNvSpPr/>
          <p:nvPr/>
        </p:nvSpPr>
        <p:spPr>
          <a:xfrm rot="6192497">
            <a:off x="4754951" y="6164267"/>
            <a:ext cx="344719" cy="1758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54" name="Gerader Verbinder 353">
            <a:extLst>
              <a:ext uri="{FF2B5EF4-FFF2-40B4-BE49-F238E27FC236}">
                <a16:creationId xmlns:a16="http://schemas.microsoft.com/office/drawing/2014/main" id="{202A520C-075D-A58E-8008-FFC7D6B98D07}"/>
              </a:ext>
            </a:extLst>
          </p:cNvPr>
          <p:cNvCxnSpPr>
            <a:cxnSpLocks/>
          </p:cNvCxnSpPr>
          <p:nvPr/>
        </p:nvCxnSpPr>
        <p:spPr>
          <a:xfrm>
            <a:off x="2906611" y="1507699"/>
            <a:ext cx="866180" cy="64404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Gerader Verbinder 357">
            <a:extLst>
              <a:ext uri="{FF2B5EF4-FFF2-40B4-BE49-F238E27FC236}">
                <a16:creationId xmlns:a16="http://schemas.microsoft.com/office/drawing/2014/main" id="{2D5BD0BB-9700-8511-AE66-49FD4364A243}"/>
              </a:ext>
            </a:extLst>
          </p:cNvPr>
          <p:cNvCxnSpPr>
            <a:cxnSpLocks/>
          </p:cNvCxnSpPr>
          <p:nvPr/>
        </p:nvCxnSpPr>
        <p:spPr>
          <a:xfrm>
            <a:off x="3935273" y="2026940"/>
            <a:ext cx="320853" cy="32281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Gerader Verbinder 358">
            <a:extLst>
              <a:ext uri="{FF2B5EF4-FFF2-40B4-BE49-F238E27FC236}">
                <a16:creationId xmlns:a16="http://schemas.microsoft.com/office/drawing/2014/main" id="{4D246854-DA5D-21B5-BC8F-A13FFAB4DDF6}"/>
              </a:ext>
            </a:extLst>
          </p:cNvPr>
          <p:cNvCxnSpPr>
            <a:cxnSpLocks/>
            <a:stCxn id="61" idx="3"/>
          </p:cNvCxnSpPr>
          <p:nvPr/>
        </p:nvCxnSpPr>
        <p:spPr>
          <a:xfrm>
            <a:off x="3653240" y="2525536"/>
            <a:ext cx="207574" cy="50413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Gerader Verbinder 359">
            <a:extLst>
              <a:ext uri="{FF2B5EF4-FFF2-40B4-BE49-F238E27FC236}">
                <a16:creationId xmlns:a16="http://schemas.microsoft.com/office/drawing/2014/main" id="{91906DA8-9BC8-14F6-DA49-1ABB4726AE6C}"/>
              </a:ext>
            </a:extLst>
          </p:cNvPr>
          <p:cNvCxnSpPr>
            <a:cxnSpLocks/>
          </p:cNvCxnSpPr>
          <p:nvPr/>
        </p:nvCxnSpPr>
        <p:spPr>
          <a:xfrm>
            <a:off x="3833188" y="3011916"/>
            <a:ext cx="859843" cy="23167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Gerader Verbinder 360">
            <a:extLst>
              <a:ext uri="{FF2B5EF4-FFF2-40B4-BE49-F238E27FC236}">
                <a16:creationId xmlns:a16="http://schemas.microsoft.com/office/drawing/2014/main" id="{EEA5FACA-F1E1-E45C-D84F-BDD58B9B454F}"/>
              </a:ext>
            </a:extLst>
          </p:cNvPr>
          <p:cNvCxnSpPr>
            <a:cxnSpLocks/>
          </p:cNvCxnSpPr>
          <p:nvPr/>
        </p:nvCxnSpPr>
        <p:spPr>
          <a:xfrm flipV="1">
            <a:off x="2532276" y="1517428"/>
            <a:ext cx="370107" cy="49216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Gerader Verbinder 361">
            <a:extLst>
              <a:ext uri="{FF2B5EF4-FFF2-40B4-BE49-F238E27FC236}">
                <a16:creationId xmlns:a16="http://schemas.microsoft.com/office/drawing/2014/main" id="{8B72C98D-6B77-90A4-4425-932512A1EB48}"/>
              </a:ext>
            </a:extLst>
          </p:cNvPr>
          <p:cNvCxnSpPr>
            <a:cxnSpLocks/>
          </p:cNvCxnSpPr>
          <p:nvPr/>
        </p:nvCxnSpPr>
        <p:spPr>
          <a:xfrm>
            <a:off x="2496920" y="2017333"/>
            <a:ext cx="277967" cy="4351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Gerader Verbinder 362">
            <a:extLst>
              <a:ext uri="{FF2B5EF4-FFF2-40B4-BE49-F238E27FC236}">
                <a16:creationId xmlns:a16="http://schemas.microsoft.com/office/drawing/2014/main" id="{4A82DB0B-4E6C-2534-3D7E-0D52025B75BC}"/>
              </a:ext>
            </a:extLst>
          </p:cNvPr>
          <p:cNvCxnSpPr>
            <a:cxnSpLocks/>
          </p:cNvCxnSpPr>
          <p:nvPr/>
        </p:nvCxnSpPr>
        <p:spPr>
          <a:xfrm>
            <a:off x="2743690" y="2054563"/>
            <a:ext cx="735829" cy="54255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Gerader Verbinder 363">
            <a:extLst>
              <a:ext uri="{FF2B5EF4-FFF2-40B4-BE49-F238E27FC236}">
                <a16:creationId xmlns:a16="http://schemas.microsoft.com/office/drawing/2014/main" id="{91EE61A5-09D9-63BD-A362-61DA59A1EDF5}"/>
              </a:ext>
            </a:extLst>
          </p:cNvPr>
          <p:cNvCxnSpPr>
            <a:cxnSpLocks/>
          </p:cNvCxnSpPr>
          <p:nvPr/>
        </p:nvCxnSpPr>
        <p:spPr>
          <a:xfrm flipH="1">
            <a:off x="3484875" y="2131503"/>
            <a:ext cx="316088" cy="45643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Gerader Verbinder 397">
            <a:extLst>
              <a:ext uri="{FF2B5EF4-FFF2-40B4-BE49-F238E27FC236}">
                <a16:creationId xmlns:a16="http://schemas.microsoft.com/office/drawing/2014/main" id="{995D55DA-3EEA-0A13-FB3F-F3F7A0CEF52E}"/>
              </a:ext>
            </a:extLst>
          </p:cNvPr>
          <p:cNvCxnSpPr>
            <a:cxnSpLocks/>
          </p:cNvCxnSpPr>
          <p:nvPr/>
        </p:nvCxnSpPr>
        <p:spPr>
          <a:xfrm>
            <a:off x="4404046" y="2687719"/>
            <a:ext cx="189707" cy="223614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Gerader Verbinder 398">
            <a:extLst>
              <a:ext uri="{FF2B5EF4-FFF2-40B4-BE49-F238E27FC236}">
                <a16:creationId xmlns:a16="http://schemas.microsoft.com/office/drawing/2014/main" id="{CB1BC2C3-AB35-0E83-036B-8235E29FAF4E}"/>
              </a:ext>
            </a:extLst>
          </p:cNvPr>
          <p:cNvCxnSpPr>
            <a:cxnSpLocks/>
            <a:stCxn id="41" idx="1"/>
          </p:cNvCxnSpPr>
          <p:nvPr/>
        </p:nvCxnSpPr>
        <p:spPr>
          <a:xfrm>
            <a:off x="4547981" y="2837400"/>
            <a:ext cx="157476" cy="21856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Gerader Verbinder 399">
            <a:extLst>
              <a:ext uri="{FF2B5EF4-FFF2-40B4-BE49-F238E27FC236}">
                <a16:creationId xmlns:a16="http://schemas.microsoft.com/office/drawing/2014/main" id="{742F74E6-6680-903C-81B9-939A09CE7FBD}"/>
              </a:ext>
            </a:extLst>
          </p:cNvPr>
          <p:cNvCxnSpPr>
            <a:cxnSpLocks/>
            <a:endCxn id="42" idx="1"/>
          </p:cNvCxnSpPr>
          <p:nvPr/>
        </p:nvCxnSpPr>
        <p:spPr>
          <a:xfrm>
            <a:off x="4278301" y="2455915"/>
            <a:ext cx="114084" cy="22008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Gerader Verbinder 400">
            <a:extLst>
              <a:ext uri="{FF2B5EF4-FFF2-40B4-BE49-F238E27FC236}">
                <a16:creationId xmlns:a16="http://schemas.microsoft.com/office/drawing/2014/main" id="{F1B2FE16-3520-25F6-C2ED-D0C7AB08A654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4257287" y="2340975"/>
            <a:ext cx="37818" cy="12471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Gerader Verbinder 401">
            <a:extLst>
              <a:ext uri="{FF2B5EF4-FFF2-40B4-BE49-F238E27FC236}">
                <a16:creationId xmlns:a16="http://schemas.microsoft.com/office/drawing/2014/main" id="{533C6286-F5A1-D2FA-79F6-751D727A17F9}"/>
              </a:ext>
            </a:extLst>
          </p:cNvPr>
          <p:cNvCxnSpPr>
            <a:cxnSpLocks/>
          </p:cNvCxnSpPr>
          <p:nvPr/>
        </p:nvCxnSpPr>
        <p:spPr>
          <a:xfrm flipH="1">
            <a:off x="3637195" y="2045731"/>
            <a:ext cx="296339" cy="48491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Gerader Verbinder 434">
            <a:extLst>
              <a:ext uri="{FF2B5EF4-FFF2-40B4-BE49-F238E27FC236}">
                <a16:creationId xmlns:a16="http://schemas.microsoft.com/office/drawing/2014/main" id="{88A512ED-31F6-7D79-8B9D-474D171EEB78}"/>
              </a:ext>
            </a:extLst>
          </p:cNvPr>
          <p:cNvCxnSpPr>
            <a:cxnSpLocks/>
            <a:endCxn id="69" idx="0"/>
          </p:cNvCxnSpPr>
          <p:nvPr/>
        </p:nvCxnSpPr>
        <p:spPr>
          <a:xfrm flipH="1">
            <a:off x="4752157" y="3759235"/>
            <a:ext cx="47022" cy="25326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Gerader Verbinder 435">
            <a:extLst>
              <a:ext uri="{FF2B5EF4-FFF2-40B4-BE49-F238E27FC236}">
                <a16:creationId xmlns:a16="http://schemas.microsoft.com/office/drawing/2014/main" id="{E5400588-64B7-9B69-756D-D760CE6D87A3}"/>
              </a:ext>
            </a:extLst>
          </p:cNvPr>
          <p:cNvCxnSpPr>
            <a:cxnSpLocks/>
          </p:cNvCxnSpPr>
          <p:nvPr/>
        </p:nvCxnSpPr>
        <p:spPr>
          <a:xfrm>
            <a:off x="4906912" y="3655051"/>
            <a:ext cx="331487" cy="17261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Gerader Verbinder 436">
            <a:extLst>
              <a:ext uri="{FF2B5EF4-FFF2-40B4-BE49-F238E27FC236}">
                <a16:creationId xmlns:a16="http://schemas.microsoft.com/office/drawing/2014/main" id="{3CD32A91-CDCF-43FF-BD70-007E4073D1D3}"/>
              </a:ext>
            </a:extLst>
          </p:cNvPr>
          <p:cNvCxnSpPr>
            <a:cxnSpLocks/>
          </p:cNvCxnSpPr>
          <p:nvPr/>
        </p:nvCxnSpPr>
        <p:spPr>
          <a:xfrm flipH="1">
            <a:off x="5217126" y="3402338"/>
            <a:ext cx="30963" cy="39794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Gerader Verbinder 437">
            <a:extLst>
              <a:ext uri="{FF2B5EF4-FFF2-40B4-BE49-F238E27FC236}">
                <a16:creationId xmlns:a16="http://schemas.microsoft.com/office/drawing/2014/main" id="{1030E19F-87EB-4A7A-086C-3EED6ECEAB86}"/>
              </a:ext>
            </a:extLst>
          </p:cNvPr>
          <p:cNvCxnSpPr>
            <a:cxnSpLocks/>
          </p:cNvCxnSpPr>
          <p:nvPr/>
        </p:nvCxnSpPr>
        <p:spPr>
          <a:xfrm>
            <a:off x="3610915" y="3060088"/>
            <a:ext cx="1226592" cy="6324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Gerader Verbinder 454">
            <a:extLst>
              <a:ext uri="{FF2B5EF4-FFF2-40B4-BE49-F238E27FC236}">
                <a16:creationId xmlns:a16="http://schemas.microsoft.com/office/drawing/2014/main" id="{0D1D9472-1E7C-EA38-9611-4EC91E043185}"/>
              </a:ext>
            </a:extLst>
          </p:cNvPr>
          <p:cNvCxnSpPr>
            <a:cxnSpLocks/>
          </p:cNvCxnSpPr>
          <p:nvPr/>
        </p:nvCxnSpPr>
        <p:spPr>
          <a:xfrm flipH="1" flipV="1">
            <a:off x="3773094" y="3419033"/>
            <a:ext cx="990719" cy="587951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6" name="Gerader Verbinder 455">
            <a:extLst>
              <a:ext uri="{FF2B5EF4-FFF2-40B4-BE49-F238E27FC236}">
                <a16:creationId xmlns:a16="http://schemas.microsoft.com/office/drawing/2014/main" id="{F7BD2FBB-5A7B-21D0-675D-1AA06E263D16}"/>
              </a:ext>
            </a:extLst>
          </p:cNvPr>
          <p:cNvCxnSpPr>
            <a:cxnSpLocks/>
          </p:cNvCxnSpPr>
          <p:nvPr/>
        </p:nvCxnSpPr>
        <p:spPr>
          <a:xfrm flipH="1" flipV="1">
            <a:off x="4943193" y="3278074"/>
            <a:ext cx="282259" cy="140026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Gerader Verbinder 456">
            <a:extLst>
              <a:ext uri="{FF2B5EF4-FFF2-40B4-BE49-F238E27FC236}">
                <a16:creationId xmlns:a16="http://schemas.microsoft.com/office/drawing/2014/main" id="{FF7D5AA7-47C8-355E-0B44-0A77AF83982C}"/>
              </a:ext>
            </a:extLst>
          </p:cNvPr>
          <p:cNvCxnSpPr>
            <a:cxnSpLocks/>
          </p:cNvCxnSpPr>
          <p:nvPr/>
        </p:nvCxnSpPr>
        <p:spPr>
          <a:xfrm flipH="1" flipV="1">
            <a:off x="4828090" y="3144885"/>
            <a:ext cx="129873" cy="1239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Gerader Verbinder 457">
            <a:extLst>
              <a:ext uri="{FF2B5EF4-FFF2-40B4-BE49-F238E27FC236}">
                <a16:creationId xmlns:a16="http://schemas.microsoft.com/office/drawing/2014/main" id="{756BB98C-EDC4-BB33-9952-526A769970CD}"/>
              </a:ext>
            </a:extLst>
          </p:cNvPr>
          <p:cNvCxnSpPr>
            <a:cxnSpLocks/>
          </p:cNvCxnSpPr>
          <p:nvPr/>
        </p:nvCxnSpPr>
        <p:spPr>
          <a:xfrm flipH="1">
            <a:off x="4798502" y="3630521"/>
            <a:ext cx="96912" cy="140107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Gerader Verbinder 484">
            <a:extLst>
              <a:ext uri="{FF2B5EF4-FFF2-40B4-BE49-F238E27FC236}">
                <a16:creationId xmlns:a16="http://schemas.microsoft.com/office/drawing/2014/main" id="{59CE5379-9077-D512-A412-0F8C6B46E210}"/>
              </a:ext>
            </a:extLst>
          </p:cNvPr>
          <p:cNvCxnSpPr>
            <a:cxnSpLocks/>
          </p:cNvCxnSpPr>
          <p:nvPr/>
        </p:nvCxnSpPr>
        <p:spPr>
          <a:xfrm>
            <a:off x="3629532" y="3036724"/>
            <a:ext cx="152474" cy="40170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Gerader Verbinder 493">
            <a:extLst>
              <a:ext uri="{FF2B5EF4-FFF2-40B4-BE49-F238E27FC236}">
                <a16:creationId xmlns:a16="http://schemas.microsoft.com/office/drawing/2014/main" id="{C77D7480-DAD0-8E68-3AA7-219FB735786C}"/>
              </a:ext>
            </a:extLst>
          </p:cNvPr>
          <p:cNvCxnSpPr>
            <a:cxnSpLocks/>
            <a:endCxn id="102" idx="1"/>
          </p:cNvCxnSpPr>
          <p:nvPr/>
        </p:nvCxnSpPr>
        <p:spPr>
          <a:xfrm>
            <a:off x="3572360" y="2494744"/>
            <a:ext cx="186419" cy="505584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8" name="Grafik 497">
            <a:extLst>
              <a:ext uri="{FF2B5EF4-FFF2-40B4-BE49-F238E27FC236}">
                <a16:creationId xmlns:a16="http://schemas.microsoft.com/office/drawing/2014/main" id="{581B057E-D59A-248F-7E8D-360FA38DC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980" y="874347"/>
            <a:ext cx="2696485" cy="1749810"/>
          </a:xfrm>
          <a:prstGeom prst="rect">
            <a:avLst/>
          </a:prstGeom>
        </p:spPr>
      </p:pic>
      <p:sp>
        <p:nvSpPr>
          <p:cNvPr id="499" name="Textfeld 498">
            <a:extLst>
              <a:ext uri="{FF2B5EF4-FFF2-40B4-BE49-F238E27FC236}">
                <a16:creationId xmlns:a16="http://schemas.microsoft.com/office/drawing/2014/main" id="{6FEE5288-D53A-378C-442C-5BAC3E474F49}"/>
              </a:ext>
            </a:extLst>
          </p:cNvPr>
          <p:cNvSpPr txBox="1"/>
          <p:nvPr/>
        </p:nvSpPr>
        <p:spPr>
          <a:xfrm>
            <a:off x="2838191" y="5859524"/>
            <a:ext cx="11797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u="sng" dirty="0"/>
              <a:t>Remlingen</a:t>
            </a:r>
          </a:p>
        </p:txBody>
      </p:sp>
      <p:sp>
        <p:nvSpPr>
          <p:cNvPr id="500" name="Textfeld 499">
            <a:extLst>
              <a:ext uri="{FF2B5EF4-FFF2-40B4-BE49-F238E27FC236}">
                <a16:creationId xmlns:a16="http://schemas.microsoft.com/office/drawing/2014/main" id="{6941CEA2-85C3-4ECC-7BE0-40CAE4867D40}"/>
              </a:ext>
            </a:extLst>
          </p:cNvPr>
          <p:cNvSpPr txBox="1"/>
          <p:nvPr/>
        </p:nvSpPr>
        <p:spPr>
          <a:xfrm>
            <a:off x="6453703" y="990520"/>
            <a:ext cx="1570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i="1" u="sng" dirty="0"/>
              <a:t>Groß </a:t>
            </a:r>
            <a:r>
              <a:rPr lang="de-DE" i="1" u="sng" dirty="0" err="1"/>
              <a:t>Vahlberg</a:t>
            </a:r>
            <a:endParaRPr lang="de-DE" i="1" u="sng" dirty="0"/>
          </a:p>
        </p:txBody>
      </p:sp>
      <p:sp>
        <p:nvSpPr>
          <p:cNvPr id="501" name="Titel 1">
            <a:extLst>
              <a:ext uri="{FF2B5EF4-FFF2-40B4-BE49-F238E27FC236}">
                <a16:creationId xmlns:a16="http://schemas.microsoft.com/office/drawing/2014/main" id="{6514B463-C57B-E0BD-2F0E-C5ED776DBF60}"/>
              </a:ext>
            </a:extLst>
          </p:cNvPr>
          <p:cNvSpPr>
            <a:spLocks noGrp="1"/>
          </p:cNvSpPr>
          <p:nvPr/>
        </p:nvSpPr>
        <p:spPr>
          <a:xfrm>
            <a:off x="2880454" y="-23607"/>
            <a:ext cx="7543286" cy="5044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b="1" dirty="0"/>
              <a:t>Ein Langzeitlager gehört nicht auf die Asse!</a:t>
            </a:r>
          </a:p>
        </p:txBody>
      </p:sp>
      <p:sp>
        <p:nvSpPr>
          <p:cNvPr id="502" name="Textfeld 129">
            <a:extLst>
              <a:ext uri="{FF2B5EF4-FFF2-40B4-BE49-F238E27FC236}">
                <a16:creationId xmlns:a16="http://schemas.microsoft.com/office/drawing/2014/main" id="{2253A311-F128-EFC3-A664-C04E17F00C19}"/>
              </a:ext>
            </a:extLst>
          </p:cNvPr>
          <p:cNvSpPr txBox="1"/>
          <p:nvPr/>
        </p:nvSpPr>
        <p:spPr>
          <a:xfrm>
            <a:off x="7285966" y="3130774"/>
            <a:ext cx="121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LSG WF 41</a:t>
            </a:r>
          </a:p>
        </p:txBody>
      </p:sp>
      <p:sp>
        <p:nvSpPr>
          <p:cNvPr id="503" name="Textfeld 129">
            <a:extLst>
              <a:ext uri="{FF2B5EF4-FFF2-40B4-BE49-F238E27FC236}">
                <a16:creationId xmlns:a16="http://schemas.microsoft.com/office/drawing/2014/main" id="{1A20A63F-A163-DD44-0126-04E6416410A4}"/>
              </a:ext>
            </a:extLst>
          </p:cNvPr>
          <p:cNvSpPr txBox="1"/>
          <p:nvPr/>
        </p:nvSpPr>
        <p:spPr>
          <a:xfrm>
            <a:off x="4239316" y="4702524"/>
            <a:ext cx="121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LSG WF 41</a:t>
            </a:r>
          </a:p>
        </p:txBody>
      </p:sp>
      <p:sp>
        <p:nvSpPr>
          <p:cNvPr id="504" name="Textfeld 129">
            <a:extLst>
              <a:ext uri="{FF2B5EF4-FFF2-40B4-BE49-F238E27FC236}">
                <a16:creationId xmlns:a16="http://schemas.microsoft.com/office/drawing/2014/main" id="{A691C8F5-05E6-D439-B275-225E247DB84E}"/>
              </a:ext>
            </a:extLst>
          </p:cNvPr>
          <p:cNvSpPr txBox="1"/>
          <p:nvPr/>
        </p:nvSpPr>
        <p:spPr>
          <a:xfrm>
            <a:off x="1715508" y="1385067"/>
            <a:ext cx="121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LSG WF 41</a:t>
            </a:r>
          </a:p>
        </p:txBody>
      </p:sp>
      <p:sp>
        <p:nvSpPr>
          <p:cNvPr id="505" name="Textfeld 129">
            <a:extLst>
              <a:ext uri="{FF2B5EF4-FFF2-40B4-BE49-F238E27FC236}">
                <a16:creationId xmlns:a16="http://schemas.microsoft.com/office/drawing/2014/main" id="{D2B76578-0BD8-7F53-4667-13FD5B25A718}"/>
              </a:ext>
            </a:extLst>
          </p:cNvPr>
          <p:cNvSpPr txBox="1"/>
          <p:nvPr/>
        </p:nvSpPr>
        <p:spPr>
          <a:xfrm>
            <a:off x="840872" y="3558812"/>
            <a:ext cx="121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LSG WF 41</a:t>
            </a:r>
          </a:p>
        </p:txBody>
      </p:sp>
      <p:sp>
        <p:nvSpPr>
          <p:cNvPr id="506" name="Textfeld 129">
            <a:extLst>
              <a:ext uri="{FF2B5EF4-FFF2-40B4-BE49-F238E27FC236}">
                <a16:creationId xmlns:a16="http://schemas.microsoft.com/office/drawing/2014/main" id="{EAD0621A-3697-EAE4-12F8-1692149D3223}"/>
              </a:ext>
            </a:extLst>
          </p:cNvPr>
          <p:cNvSpPr txBox="1"/>
          <p:nvPr/>
        </p:nvSpPr>
        <p:spPr>
          <a:xfrm>
            <a:off x="3704947" y="990305"/>
            <a:ext cx="1217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LSG WF 41</a:t>
            </a:r>
          </a:p>
        </p:txBody>
      </p:sp>
      <p:sp>
        <p:nvSpPr>
          <p:cNvPr id="507" name="Textfeld 128">
            <a:extLst>
              <a:ext uri="{FF2B5EF4-FFF2-40B4-BE49-F238E27FC236}">
                <a16:creationId xmlns:a16="http://schemas.microsoft.com/office/drawing/2014/main" id="{523F4699-DFC1-8091-E09B-9AC7E13B7088}"/>
              </a:ext>
            </a:extLst>
          </p:cNvPr>
          <p:cNvSpPr txBox="1"/>
          <p:nvPr/>
        </p:nvSpPr>
        <p:spPr>
          <a:xfrm>
            <a:off x="4148847" y="3396214"/>
            <a:ext cx="60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FFH</a:t>
            </a:r>
          </a:p>
        </p:txBody>
      </p:sp>
      <p:sp>
        <p:nvSpPr>
          <p:cNvPr id="508" name="Textfeld 128">
            <a:extLst>
              <a:ext uri="{FF2B5EF4-FFF2-40B4-BE49-F238E27FC236}">
                <a16:creationId xmlns:a16="http://schemas.microsoft.com/office/drawing/2014/main" id="{1C661B70-6ADC-B211-F091-378570F02E48}"/>
              </a:ext>
            </a:extLst>
          </p:cNvPr>
          <p:cNvSpPr txBox="1"/>
          <p:nvPr/>
        </p:nvSpPr>
        <p:spPr>
          <a:xfrm>
            <a:off x="642167" y="1122567"/>
            <a:ext cx="72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FFH</a:t>
            </a:r>
          </a:p>
        </p:txBody>
      </p:sp>
      <p:sp>
        <p:nvSpPr>
          <p:cNvPr id="509" name="Textfeld 128">
            <a:extLst>
              <a:ext uri="{FF2B5EF4-FFF2-40B4-BE49-F238E27FC236}">
                <a16:creationId xmlns:a16="http://schemas.microsoft.com/office/drawing/2014/main" id="{DCEF844C-9FFC-0DE7-243C-4E07FD26762C}"/>
              </a:ext>
            </a:extLst>
          </p:cNvPr>
          <p:cNvSpPr txBox="1"/>
          <p:nvPr/>
        </p:nvSpPr>
        <p:spPr>
          <a:xfrm>
            <a:off x="3776485" y="2442827"/>
            <a:ext cx="60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FFH</a:t>
            </a:r>
          </a:p>
        </p:txBody>
      </p:sp>
      <p:sp>
        <p:nvSpPr>
          <p:cNvPr id="510" name="Textfeld 128">
            <a:extLst>
              <a:ext uri="{FF2B5EF4-FFF2-40B4-BE49-F238E27FC236}">
                <a16:creationId xmlns:a16="http://schemas.microsoft.com/office/drawing/2014/main" id="{7569E144-7763-BE4F-4225-07B33CE79F0D}"/>
              </a:ext>
            </a:extLst>
          </p:cNvPr>
          <p:cNvSpPr txBox="1"/>
          <p:nvPr/>
        </p:nvSpPr>
        <p:spPr>
          <a:xfrm>
            <a:off x="3050836" y="1309959"/>
            <a:ext cx="60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FFH</a:t>
            </a:r>
          </a:p>
        </p:txBody>
      </p:sp>
      <p:sp>
        <p:nvSpPr>
          <p:cNvPr id="511" name="Textfeld 128">
            <a:extLst>
              <a:ext uri="{FF2B5EF4-FFF2-40B4-BE49-F238E27FC236}">
                <a16:creationId xmlns:a16="http://schemas.microsoft.com/office/drawing/2014/main" id="{AEDC7C15-C04E-B093-C64C-33177482D358}"/>
              </a:ext>
            </a:extLst>
          </p:cNvPr>
          <p:cNvSpPr txBox="1"/>
          <p:nvPr/>
        </p:nvSpPr>
        <p:spPr>
          <a:xfrm>
            <a:off x="6814498" y="3844649"/>
            <a:ext cx="602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FFH</a:t>
            </a:r>
          </a:p>
        </p:txBody>
      </p:sp>
      <p:sp>
        <p:nvSpPr>
          <p:cNvPr id="512" name="Textfeld 125">
            <a:extLst>
              <a:ext uri="{FF2B5EF4-FFF2-40B4-BE49-F238E27FC236}">
                <a16:creationId xmlns:a16="http://schemas.microsoft.com/office/drawing/2014/main" id="{46EB2DB6-E657-46F8-6AB4-B55123048D75}"/>
              </a:ext>
            </a:extLst>
          </p:cNvPr>
          <p:cNvSpPr txBox="1"/>
          <p:nvPr/>
        </p:nvSpPr>
        <p:spPr>
          <a:xfrm rot="1305970">
            <a:off x="519536" y="2711307"/>
            <a:ext cx="1306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b="1" dirty="0"/>
              <a:t>NSG</a:t>
            </a:r>
            <a:r>
              <a:rPr lang="de-DE" sz="2000" b="1" dirty="0">
                <a:solidFill>
                  <a:srgbClr val="00B050"/>
                </a:solidFill>
              </a:rPr>
              <a:t> </a:t>
            </a:r>
            <a:r>
              <a:rPr lang="de-DE" sz="2000" b="1" dirty="0"/>
              <a:t>+</a:t>
            </a:r>
            <a:r>
              <a:rPr lang="de-DE" sz="2000" b="1" dirty="0">
                <a:solidFill>
                  <a:srgbClr val="00B050"/>
                </a:solidFill>
              </a:rPr>
              <a:t> </a:t>
            </a:r>
            <a:r>
              <a:rPr lang="de-DE" sz="2000" b="1" dirty="0"/>
              <a:t>FFH</a:t>
            </a:r>
          </a:p>
        </p:txBody>
      </p:sp>
      <p:sp>
        <p:nvSpPr>
          <p:cNvPr id="513" name="Textfeld 117">
            <a:extLst>
              <a:ext uri="{FF2B5EF4-FFF2-40B4-BE49-F238E27FC236}">
                <a16:creationId xmlns:a16="http://schemas.microsoft.com/office/drawing/2014/main" id="{5C677F5D-7220-A0B5-46D8-6FE7A785C7EE}"/>
              </a:ext>
            </a:extLst>
          </p:cNvPr>
          <p:cNvSpPr txBox="1"/>
          <p:nvPr/>
        </p:nvSpPr>
        <p:spPr>
          <a:xfrm rot="2027396">
            <a:off x="2617600" y="1566319"/>
            <a:ext cx="116354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/>
              <a:t>   </a:t>
            </a:r>
            <a:br>
              <a:rPr lang="de-DE" sz="1400" dirty="0"/>
            </a:br>
            <a:r>
              <a:rPr lang="de-DE" sz="1400" dirty="0"/>
              <a:t>    BGE-Plan</a:t>
            </a:r>
          </a:p>
          <a:p>
            <a:r>
              <a:rPr lang="de-DE" sz="1400" dirty="0"/>
              <a:t>Langzeitlager</a:t>
            </a:r>
            <a:br>
              <a:rPr lang="de-DE" sz="1100" dirty="0"/>
            </a:br>
            <a:endParaRPr lang="de-DE" sz="1100" dirty="0"/>
          </a:p>
        </p:txBody>
      </p:sp>
      <p:sp>
        <p:nvSpPr>
          <p:cNvPr id="514" name="Textfeld 134">
            <a:extLst>
              <a:ext uri="{FF2B5EF4-FFF2-40B4-BE49-F238E27FC236}">
                <a16:creationId xmlns:a16="http://schemas.microsoft.com/office/drawing/2014/main" id="{BBA90884-D261-F9F3-C0C0-F9926226E121}"/>
              </a:ext>
            </a:extLst>
          </p:cNvPr>
          <p:cNvSpPr txBox="1"/>
          <p:nvPr/>
        </p:nvSpPr>
        <p:spPr>
          <a:xfrm>
            <a:off x="9563108" y="2687265"/>
            <a:ext cx="2365540" cy="116955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FF0000"/>
                </a:solidFill>
              </a:rPr>
              <a:t>rote Linie </a:t>
            </a:r>
            <a:r>
              <a:rPr lang="de-DE" sz="1400" dirty="0"/>
              <a:t>=  Flächenbedarf für   </a:t>
            </a:r>
            <a:br>
              <a:rPr lang="de-DE" sz="1400" dirty="0"/>
            </a:br>
            <a:r>
              <a:rPr lang="de-DE" sz="1400" dirty="0"/>
              <a:t>  Schacht 5,</a:t>
            </a:r>
          </a:p>
          <a:p>
            <a:r>
              <a:rPr lang="de-DE" sz="1400" dirty="0"/>
              <a:t>  Transportwege,</a:t>
            </a:r>
          </a:p>
          <a:p>
            <a:r>
              <a:rPr lang="de-DE" sz="1400" dirty="0"/>
              <a:t>  Zwischenlager,</a:t>
            </a:r>
            <a:br>
              <a:rPr lang="de-DE" sz="1400" dirty="0"/>
            </a:br>
            <a:r>
              <a:rPr lang="de-DE" sz="1400" dirty="0"/>
              <a:t>  Konditionierungsanlage</a:t>
            </a:r>
          </a:p>
        </p:txBody>
      </p:sp>
      <p:sp>
        <p:nvSpPr>
          <p:cNvPr id="515" name="Textfeld 120">
            <a:extLst>
              <a:ext uri="{FF2B5EF4-FFF2-40B4-BE49-F238E27FC236}">
                <a16:creationId xmlns:a16="http://schemas.microsoft.com/office/drawing/2014/main" id="{1B7039C7-12B8-37AE-7A7A-B714E487C5CB}"/>
              </a:ext>
            </a:extLst>
          </p:cNvPr>
          <p:cNvSpPr txBox="1"/>
          <p:nvPr/>
        </p:nvSpPr>
        <p:spPr>
          <a:xfrm>
            <a:off x="9580001" y="3956222"/>
            <a:ext cx="235482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        </a:t>
            </a:r>
            <a:r>
              <a:rPr lang="de-DE" sz="1400" dirty="0"/>
              <a:t>Schachtanlage Asse 5 </a:t>
            </a:r>
          </a:p>
        </p:txBody>
      </p:sp>
      <p:sp>
        <p:nvSpPr>
          <p:cNvPr id="516" name="Rechteck 515">
            <a:extLst>
              <a:ext uri="{FF2B5EF4-FFF2-40B4-BE49-F238E27FC236}">
                <a16:creationId xmlns:a16="http://schemas.microsoft.com/office/drawing/2014/main" id="{56C48E78-2CF6-16F9-6DEF-AE4F066D150D}"/>
              </a:ext>
            </a:extLst>
          </p:cNvPr>
          <p:cNvSpPr/>
          <p:nvPr/>
        </p:nvSpPr>
        <p:spPr>
          <a:xfrm rot="1270046">
            <a:off x="4245820" y="3200663"/>
            <a:ext cx="418103" cy="179475"/>
          </a:xfrm>
          <a:prstGeom prst="rect">
            <a:avLst/>
          </a:prstGeom>
          <a:solidFill>
            <a:srgbClr val="0070C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8" name="Rechteck 517">
            <a:extLst>
              <a:ext uri="{FF2B5EF4-FFF2-40B4-BE49-F238E27FC236}">
                <a16:creationId xmlns:a16="http://schemas.microsoft.com/office/drawing/2014/main" id="{071A867F-0452-DA7E-E0E0-276D9DA5E7E2}"/>
              </a:ext>
            </a:extLst>
          </p:cNvPr>
          <p:cNvSpPr/>
          <p:nvPr/>
        </p:nvSpPr>
        <p:spPr>
          <a:xfrm>
            <a:off x="9692112" y="4064476"/>
            <a:ext cx="418103" cy="179475"/>
          </a:xfrm>
          <a:prstGeom prst="rect">
            <a:avLst/>
          </a:prstGeom>
          <a:solidFill>
            <a:srgbClr val="0070C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2" name="Gerader Verbinder 521">
            <a:extLst>
              <a:ext uri="{FF2B5EF4-FFF2-40B4-BE49-F238E27FC236}">
                <a16:creationId xmlns:a16="http://schemas.microsoft.com/office/drawing/2014/main" id="{F963A448-B87E-34B7-52CE-3CEA31B2EAA6}"/>
              </a:ext>
            </a:extLst>
          </p:cNvPr>
          <p:cNvCxnSpPr>
            <a:cxnSpLocks/>
          </p:cNvCxnSpPr>
          <p:nvPr/>
        </p:nvCxnSpPr>
        <p:spPr>
          <a:xfrm>
            <a:off x="2570600" y="3125805"/>
            <a:ext cx="26759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Gerader Verbinder 523">
            <a:extLst>
              <a:ext uri="{FF2B5EF4-FFF2-40B4-BE49-F238E27FC236}">
                <a16:creationId xmlns:a16="http://schemas.microsoft.com/office/drawing/2014/main" id="{6A0BE301-F172-58E7-6DEC-E06B765011A9}"/>
              </a:ext>
            </a:extLst>
          </p:cNvPr>
          <p:cNvCxnSpPr>
            <a:cxnSpLocks/>
          </p:cNvCxnSpPr>
          <p:nvPr/>
        </p:nvCxnSpPr>
        <p:spPr>
          <a:xfrm flipH="1">
            <a:off x="2558200" y="3111127"/>
            <a:ext cx="11550" cy="1669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Gerader Verbinder 534">
            <a:extLst>
              <a:ext uri="{FF2B5EF4-FFF2-40B4-BE49-F238E27FC236}">
                <a16:creationId xmlns:a16="http://schemas.microsoft.com/office/drawing/2014/main" id="{CE8527B6-FDF4-A60E-6938-144861000360}"/>
              </a:ext>
            </a:extLst>
          </p:cNvPr>
          <p:cNvCxnSpPr>
            <a:cxnSpLocks/>
          </p:cNvCxnSpPr>
          <p:nvPr/>
        </p:nvCxnSpPr>
        <p:spPr>
          <a:xfrm>
            <a:off x="362589" y="3969444"/>
            <a:ext cx="497757" cy="12689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Gerader Verbinder 535">
            <a:extLst>
              <a:ext uri="{FF2B5EF4-FFF2-40B4-BE49-F238E27FC236}">
                <a16:creationId xmlns:a16="http://schemas.microsoft.com/office/drawing/2014/main" id="{5592FB0C-68C1-117E-8B75-1C1F03164D9A}"/>
              </a:ext>
            </a:extLst>
          </p:cNvPr>
          <p:cNvCxnSpPr>
            <a:cxnSpLocks/>
          </p:cNvCxnSpPr>
          <p:nvPr/>
        </p:nvCxnSpPr>
        <p:spPr>
          <a:xfrm>
            <a:off x="4881823" y="508089"/>
            <a:ext cx="972689" cy="75548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Gerader Verbinder 536">
            <a:extLst>
              <a:ext uri="{FF2B5EF4-FFF2-40B4-BE49-F238E27FC236}">
                <a16:creationId xmlns:a16="http://schemas.microsoft.com/office/drawing/2014/main" id="{E28E3673-ACC0-16FA-A984-4DFD67984F83}"/>
              </a:ext>
            </a:extLst>
          </p:cNvPr>
          <p:cNvCxnSpPr>
            <a:cxnSpLocks/>
          </p:cNvCxnSpPr>
          <p:nvPr/>
        </p:nvCxnSpPr>
        <p:spPr>
          <a:xfrm>
            <a:off x="2982289" y="4140888"/>
            <a:ext cx="120178" cy="1196811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Gerader Verbinder 537">
            <a:extLst>
              <a:ext uri="{FF2B5EF4-FFF2-40B4-BE49-F238E27FC236}">
                <a16:creationId xmlns:a16="http://schemas.microsoft.com/office/drawing/2014/main" id="{7A82B109-B0BA-CA81-F41E-77BE5DD84896}"/>
              </a:ext>
            </a:extLst>
          </p:cNvPr>
          <p:cNvCxnSpPr>
            <a:cxnSpLocks/>
          </p:cNvCxnSpPr>
          <p:nvPr/>
        </p:nvCxnSpPr>
        <p:spPr>
          <a:xfrm>
            <a:off x="840872" y="4098295"/>
            <a:ext cx="2124862" cy="388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6" name="Gerader Verbinder 545">
            <a:extLst>
              <a:ext uri="{FF2B5EF4-FFF2-40B4-BE49-F238E27FC236}">
                <a16:creationId xmlns:a16="http://schemas.microsoft.com/office/drawing/2014/main" id="{577C911F-7FBD-E371-2ABB-7F0D2A43C038}"/>
              </a:ext>
            </a:extLst>
          </p:cNvPr>
          <p:cNvCxnSpPr>
            <a:cxnSpLocks/>
          </p:cNvCxnSpPr>
          <p:nvPr/>
        </p:nvCxnSpPr>
        <p:spPr>
          <a:xfrm flipH="1">
            <a:off x="8678333" y="2587934"/>
            <a:ext cx="270212" cy="132116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7" name="Gerader Verbinder 546">
            <a:extLst>
              <a:ext uri="{FF2B5EF4-FFF2-40B4-BE49-F238E27FC236}">
                <a16:creationId xmlns:a16="http://schemas.microsoft.com/office/drawing/2014/main" id="{EC5FA4A4-02D5-0CDB-44D8-9DA4746FD152}"/>
              </a:ext>
            </a:extLst>
          </p:cNvPr>
          <p:cNvCxnSpPr>
            <a:cxnSpLocks/>
          </p:cNvCxnSpPr>
          <p:nvPr/>
        </p:nvCxnSpPr>
        <p:spPr>
          <a:xfrm>
            <a:off x="8678333" y="3909094"/>
            <a:ext cx="833458" cy="16819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Gerader Verbinder 547">
            <a:extLst>
              <a:ext uri="{FF2B5EF4-FFF2-40B4-BE49-F238E27FC236}">
                <a16:creationId xmlns:a16="http://schemas.microsoft.com/office/drawing/2014/main" id="{CC6E0FE3-2925-C6CE-E9B3-40ECFA1850D9}"/>
              </a:ext>
            </a:extLst>
          </p:cNvPr>
          <p:cNvCxnSpPr>
            <a:cxnSpLocks/>
          </p:cNvCxnSpPr>
          <p:nvPr/>
        </p:nvCxnSpPr>
        <p:spPr>
          <a:xfrm flipH="1">
            <a:off x="9224146" y="4090731"/>
            <a:ext cx="277671" cy="118510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Gerader Verbinder 548">
            <a:extLst>
              <a:ext uri="{FF2B5EF4-FFF2-40B4-BE49-F238E27FC236}">
                <a16:creationId xmlns:a16="http://schemas.microsoft.com/office/drawing/2014/main" id="{58E36351-A3B6-4BB6-C5F1-CBD0E8475C57}"/>
              </a:ext>
            </a:extLst>
          </p:cNvPr>
          <p:cNvCxnSpPr>
            <a:cxnSpLocks/>
          </p:cNvCxnSpPr>
          <p:nvPr/>
        </p:nvCxnSpPr>
        <p:spPr>
          <a:xfrm>
            <a:off x="3074663" y="5306735"/>
            <a:ext cx="3121308" cy="259323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1" name="Gerader Verbinder 560">
            <a:extLst>
              <a:ext uri="{FF2B5EF4-FFF2-40B4-BE49-F238E27FC236}">
                <a16:creationId xmlns:a16="http://schemas.microsoft.com/office/drawing/2014/main" id="{29C537D4-8504-E8B9-CAC9-9A316C7702B6}"/>
              </a:ext>
            </a:extLst>
          </p:cNvPr>
          <p:cNvCxnSpPr>
            <a:cxnSpLocks/>
          </p:cNvCxnSpPr>
          <p:nvPr/>
        </p:nvCxnSpPr>
        <p:spPr>
          <a:xfrm flipV="1">
            <a:off x="8581275" y="5241159"/>
            <a:ext cx="628436" cy="602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2" name="Gerader Verbinder 561">
            <a:extLst>
              <a:ext uri="{FF2B5EF4-FFF2-40B4-BE49-F238E27FC236}">
                <a16:creationId xmlns:a16="http://schemas.microsoft.com/office/drawing/2014/main" id="{6480A038-FFD7-3C78-B745-8F73E3EAAA2A}"/>
              </a:ext>
            </a:extLst>
          </p:cNvPr>
          <p:cNvCxnSpPr>
            <a:cxnSpLocks/>
          </p:cNvCxnSpPr>
          <p:nvPr/>
        </p:nvCxnSpPr>
        <p:spPr>
          <a:xfrm>
            <a:off x="8012385" y="5166379"/>
            <a:ext cx="568890" cy="8330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Gerader Verbinder 562">
            <a:extLst>
              <a:ext uri="{FF2B5EF4-FFF2-40B4-BE49-F238E27FC236}">
                <a16:creationId xmlns:a16="http://schemas.microsoft.com/office/drawing/2014/main" id="{E97D879D-3797-B745-A381-ECB5A96883C7}"/>
              </a:ext>
            </a:extLst>
          </p:cNvPr>
          <p:cNvCxnSpPr>
            <a:cxnSpLocks/>
          </p:cNvCxnSpPr>
          <p:nvPr/>
        </p:nvCxnSpPr>
        <p:spPr>
          <a:xfrm flipV="1">
            <a:off x="7285966" y="5164619"/>
            <a:ext cx="737817" cy="854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Gerader Verbinder 563">
            <a:extLst>
              <a:ext uri="{FF2B5EF4-FFF2-40B4-BE49-F238E27FC236}">
                <a16:creationId xmlns:a16="http://schemas.microsoft.com/office/drawing/2014/main" id="{D24BE4D4-F5F3-AC7D-8EF4-624FC53D10EE}"/>
              </a:ext>
            </a:extLst>
          </p:cNvPr>
          <p:cNvCxnSpPr>
            <a:cxnSpLocks/>
          </p:cNvCxnSpPr>
          <p:nvPr/>
        </p:nvCxnSpPr>
        <p:spPr>
          <a:xfrm flipH="1">
            <a:off x="6194486" y="5167996"/>
            <a:ext cx="1091480" cy="38961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Gerader Verbinder 576">
            <a:extLst>
              <a:ext uri="{FF2B5EF4-FFF2-40B4-BE49-F238E27FC236}">
                <a16:creationId xmlns:a16="http://schemas.microsoft.com/office/drawing/2014/main" id="{9D546A78-252D-D71B-19A5-FEA34795FF76}"/>
              </a:ext>
            </a:extLst>
          </p:cNvPr>
          <p:cNvCxnSpPr>
            <a:cxnSpLocks/>
          </p:cNvCxnSpPr>
          <p:nvPr/>
        </p:nvCxnSpPr>
        <p:spPr>
          <a:xfrm>
            <a:off x="6332289" y="2818549"/>
            <a:ext cx="1343486" cy="26803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Gerader Verbinder 577">
            <a:extLst>
              <a:ext uri="{FF2B5EF4-FFF2-40B4-BE49-F238E27FC236}">
                <a16:creationId xmlns:a16="http://schemas.microsoft.com/office/drawing/2014/main" id="{F8174D2F-5DD4-9884-27AD-9F5C86772BF5}"/>
              </a:ext>
            </a:extLst>
          </p:cNvPr>
          <p:cNvCxnSpPr>
            <a:cxnSpLocks/>
          </p:cNvCxnSpPr>
          <p:nvPr/>
        </p:nvCxnSpPr>
        <p:spPr>
          <a:xfrm flipH="1">
            <a:off x="7652737" y="2463619"/>
            <a:ext cx="204325" cy="610826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Gerader Verbinder 578">
            <a:extLst>
              <a:ext uri="{FF2B5EF4-FFF2-40B4-BE49-F238E27FC236}">
                <a16:creationId xmlns:a16="http://schemas.microsoft.com/office/drawing/2014/main" id="{D07C2A64-683A-7ADB-4C74-CAD9937FF8F9}"/>
              </a:ext>
            </a:extLst>
          </p:cNvPr>
          <p:cNvCxnSpPr>
            <a:cxnSpLocks/>
          </p:cNvCxnSpPr>
          <p:nvPr/>
        </p:nvCxnSpPr>
        <p:spPr>
          <a:xfrm>
            <a:off x="7859075" y="2459261"/>
            <a:ext cx="1106788" cy="10126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Gerader Verbinder 585">
            <a:extLst>
              <a:ext uri="{FF2B5EF4-FFF2-40B4-BE49-F238E27FC236}">
                <a16:creationId xmlns:a16="http://schemas.microsoft.com/office/drawing/2014/main" id="{91391036-463E-A49F-044C-F442F5330C82}"/>
              </a:ext>
            </a:extLst>
          </p:cNvPr>
          <p:cNvCxnSpPr>
            <a:cxnSpLocks/>
          </p:cNvCxnSpPr>
          <p:nvPr/>
        </p:nvCxnSpPr>
        <p:spPr>
          <a:xfrm flipH="1">
            <a:off x="5633334" y="1245816"/>
            <a:ext cx="209921" cy="66449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Gerader Verbinder 586">
            <a:extLst>
              <a:ext uri="{FF2B5EF4-FFF2-40B4-BE49-F238E27FC236}">
                <a16:creationId xmlns:a16="http://schemas.microsoft.com/office/drawing/2014/main" id="{50187281-F3E2-939A-9AC5-A7703B52D5E1}"/>
              </a:ext>
            </a:extLst>
          </p:cNvPr>
          <p:cNvCxnSpPr>
            <a:cxnSpLocks/>
          </p:cNvCxnSpPr>
          <p:nvPr/>
        </p:nvCxnSpPr>
        <p:spPr>
          <a:xfrm>
            <a:off x="5626663" y="1907880"/>
            <a:ext cx="472554" cy="80535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Gerader Verbinder 587">
            <a:extLst>
              <a:ext uri="{FF2B5EF4-FFF2-40B4-BE49-F238E27FC236}">
                <a16:creationId xmlns:a16="http://schemas.microsoft.com/office/drawing/2014/main" id="{41B99ECA-183F-834F-7FFD-CFF0AAF6CD4A}"/>
              </a:ext>
            </a:extLst>
          </p:cNvPr>
          <p:cNvCxnSpPr>
            <a:cxnSpLocks/>
          </p:cNvCxnSpPr>
          <p:nvPr/>
        </p:nvCxnSpPr>
        <p:spPr>
          <a:xfrm>
            <a:off x="6054733" y="2673944"/>
            <a:ext cx="330349" cy="151904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5" name="Textfeld 594">
            <a:extLst>
              <a:ext uri="{FF2B5EF4-FFF2-40B4-BE49-F238E27FC236}">
                <a16:creationId xmlns:a16="http://schemas.microsoft.com/office/drawing/2014/main" id="{E8FCFB39-0B30-FD3B-182A-61C4C857B04E}"/>
              </a:ext>
            </a:extLst>
          </p:cNvPr>
          <p:cNvSpPr txBox="1"/>
          <p:nvPr/>
        </p:nvSpPr>
        <p:spPr>
          <a:xfrm>
            <a:off x="9563756" y="4436990"/>
            <a:ext cx="23492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             Wald</a:t>
            </a:r>
          </a:p>
        </p:txBody>
      </p:sp>
      <p:sp>
        <p:nvSpPr>
          <p:cNvPr id="594" name="Rechteck 593">
            <a:extLst>
              <a:ext uri="{FF2B5EF4-FFF2-40B4-BE49-F238E27FC236}">
                <a16:creationId xmlns:a16="http://schemas.microsoft.com/office/drawing/2014/main" id="{48EDA1DF-0299-4F62-326E-282620D4B8AF}"/>
              </a:ext>
            </a:extLst>
          </p:cNvPr>
          <p:cNvSpPr/>
          <p:nvPr/>
        </p:nvSpPr>
        <p:spPr>
          <a:xfrm rot="10800000">
            <a:off x="9642152" y="4510730"/>
            <a:ext cx="520388" cy="2285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BA53BC6-CE0A-08B8-01D5-B53907C65B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687" y="50821"/>
            <a:ext cx="742893" cy="85189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DDE5F94-111C-94A1-7381-36F70AA9BEE0}"/>
              </a:ext>
            </a:extLst>
          </p:cNvPr>
          <p:cNvSpPr txBox="1"/>
          <p:nvPr/>
        </p:nvSpPr>
        <p:spPr>
          <a:xfrm>
            <a:off x="1320724" y="4270792"/>
            <a:ext cx="7852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Asse II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4D82218-5545-5A7C-836A-CA4C53463F28}"/>
              </a:ext>
            </a:extLst>
          </p:cNvPr>
          <p:cNvCxnSpPr>
            <a:cxnSpLocks/>
            <a:stCxn id="448" idx="4"/>
          </p:cNvCxnSpPr>
          <p:nvPr/>
        </p:nvCxnSpPr>
        <p:spPr>
          <a:xfrm flipH="1">
            <a:off x="1729299" y="2824615"/>
            <a:ext cx="1061861" cy="14383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8" name="Ellipse 447">
            <a:extLst>
              <a:ext uri="{FF2B5EF4-FFF2-40B4-BE49-F238E27FC236}">
                <a16:creationId xmlns:a16="http://schemas.microsoft.com/office/drawing/2014/main" id="{1B58C732-0F79-96E8-1DF1-319BDAF20B5A}"/>
              </a:ext>
            </a:extLst>
          </p:cNvPr>
          <p:cNvSpPr/>
          <p:nvPr/>
        </p:nvSpPr>
        <p:spPr>
          <a:xfrm>
            <a:off x="2768300" y="2778896"/>
            <a:ext cx="45719" cy="4571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2" name="Textfeld 241">
            <a:extLst>
              <a:ext uri="{FF2B5EF4-FFF2-40B4-BE49-F238E27FC236}">
                <a16:creationId xmlns:a16="http://schemas.microsoft.com/office/drawing/2014/main" id="{1FB72EF7-F53C-0EBC-C74D-EA35280B7A22}"/>
              </a:ext>
            </a:extLst>
          </p:cNvPr>
          <p:cNvSpPr txBox="1"/>
          <p:nvPr/>
        </p:nvSpPr>
        <p:spPr>
          <a:xfrm>
            <a:off x="11816829" y="6641187"/>
            <a:ext cx="3751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S21</a:t>
            </a:r>
          </a:p>
        </p:txBody>
      </p:sp>
      <p:sp>
        <p:nvSpPr>
          <p:cNvPr id="520" name="Textfeld 519">
            <a:extLst>
              <a:ext uri="{FF2B5EF4-FFF2-40B4-BE49-F238E27FC236}">
                <a16:creationId xmlns:a16="http://schemas.microsoft.com/office/drawing/2014/main" id="{7C47E8FE-7DD1-6995-D210-5B796C0F4BE3}"/>
              </a:ext>
            </a:extLst>
          </p:cNvPr>
          <p:cNvSpPr txBox="1"/>
          <p:nvPr/>
        </p:nvSpPr>
        <p:spPr>
          <a:xfrm>
            <a:off x="6105279" y="5411450"/>
            <a:ext cx="6096001" cy="14465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u="sng" dirty="0"/>
              <a:t>Forderung:</a:t>
            </a:r>
            <a:br>
              <a:rPr lang="de-DE" sz="1400" dirty="0"/>
            </a:br>
            <a:r>
              <a:rPr lang="de-DE" sz="1400" b="1" dirty="0">
                <a:cs typeface="Arial" charset="0"/>
              </a:rPr>
              <a:t>Fairen und sicheren Standort für ein Langzeitlager mit Konditionierungsanlage</a:t>
            </a:r>
            <a:r>
              <a:rPr lang="de-DE" sz="1400" dirty="0">
                <a:cs typeface="Arial" charset="0"/>
              </a:rPr>
              <a:t>, </a:t>
            </a:r>
            <a:br>
              <a:rPr lang="de-DE" sz="1400" dirty="0">
                <a:cs typeface="Arial" charset="0"/>
              </a:rPr>
            </a:br>
            <a:r>
              <a:rPr lang="de-DE" sz="1400" dirty="0">
                <a:cs typeface="Arial" charset="0"/>
              </a:rPr>
              <a:t>mit Abständen von ca. 4 km bis zu Ortschaften,  </a:t>
            </a:r>
            <a:br>
              <a:rPr lang="de-DE" sz="1400" dirty="0">
                <a:cs typeface="Arial" charset="0"/>
              </a:rPr>
            </a:br>
            <a:r>
              <a:rPr lang="de-DE" sz="1400" dirty="0">
                <a:cs typeface="Arial" charset="0"/>
              </a:rPr>
              <a:t>oder </a:t>
            </a:r>
            <a:r>
              <a:rPr lang="de-DE" sz="1400" dirty="0">
                <a:cs typeface="Arial" panose="020B0604020202020204" pitchFamily="34" charset="0"/>
              </a:rPr>
              <a:t>eine </a:t>
            </a:r>
            <a:r>
              <a:rPr lang="de-DE" sz="1400" kern="100" dirty="0">
                <a:ea typeface="Calibri" panose="020F0502020204030204" pitchFamily="34" charset="0"/>
                <a:cs typeface="Arial" panose="020B0604020202020204" pitchFamily="34" charset="0"/>
              </a:rPr>
              <a:t>Bunker- oder Tunnelanlage, da diese schwerer militärisch / terroristisch angreifbar sind.</a:t>
            </a:r>
            <a:br>
              <a:rPr lang="de-DE" sz="1400" dirty="0"/>
            </a:br>
            <a:r>
              <a:rPr lang="de-DE" sz="400" dirty="0"/>
              <a:t>    </a:t>
            </a:r>
            <a:br>
              <a:rPr lang="de-DE" sz="1400" dirty="0"/>
            </a:br>
            <a:r>
              <a:rPr lang="de-DE" sz="1400" dirty="0"/>
              <a:t>Nach EU-Recht sind bei FFH-Gebieten Alternativen zu suchen und umzusetzen.           </a:t>
            </a:r>
          </a:p>
        </p:txBody>
      </p:sp>
      <p:sp>
        <p:nvSpPr>
          <p:cNvPr id="449" name="Textfeld 448">
            <a:extLst>
              <a:ext uri="{FF2B5EF4-FFF2-40B4-BE49-F238E27FC236}">
                <a16:creationId xmlns:a16="http://schemas.microsoft.com/office/drawing/2014/main" id="{1ACC535C-A4E7-3E10-B902-4388FFC30414}"/>
              </a:ext>
            </a:extLst>
          </p:cNvPr>
          <p:cNvSpPr txBox="1"/>
          <p:nvPr/>
        </p:nvSpPr>
        <p:spPr>
          <a:xfrm>
            <a:off x="23551" y="6388753"/>
            <a:ext cx="9659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15.04.2026</a:t>
            </a:r>
          </a:p>
          <a:p>
            <a:r>
              <a:rPr lang="de-DE" sz="1200" dirty="0"/>
              <a:t>S.7 von 8</a:t>
            </a:r>
          </a:p>
        </p:txBody>
      </p:sp>
    </p:spTree>
    <p:extLst>
      <p:ext uri="{BB962C8B-B14F-4D97-AF65-F5344CB8AC3E}">
        <p14:creationId xmlns:p14="http://schemas.microsoft.com/office/powerpoint/2010/main" val="3492683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36"/>
          <p:cNvSpPr/>
          <p:nvPr/>
        </p:nvSpPr>
        <p:spPr>
          <a:xfrm>
            <a:off x="10243623" y="3433560"/>
            <a:ext cx="228639" cy="109257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25" y="-961549"/>
            <a:ext cx="13177838" cy="790670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Pfeil nach unten 3"/>
          <p:cNvSpPr/>
          <p:nvPr/>
        </p:nvSpPr>
        <p:spPr>
          <a:xfrm>
            <a:off x="1878330" y="2100263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5" name="Pfeil nach unten 4"/>
          <p:cNvSpPr/>
          <p:nvPr/>
        </p:nvSpPr>
        <p:spPr>
          <a:xfrm>
            <a:off x="1989773" y="2203133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6" name="Pfeil nach unten 5"/>
          <p:cNvSpPr/>
          <p:nvPr/>
        </p:nvSpPr>
        <p:spPr>
          <a:xfrm>
            <a:off x="2212657" y="2297430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7" name="Pfeil nach unten 6"/>
          <p:cNvSpPr/>
          <p:nvPr/>
        </p:nvSpPr>
        <p:spPr>
          <a:xfrm>
            <a:off x="2422683" y="2696052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8" name="Pfeil nach unten 7"/>
          <p:cNvSpPr/>
          <p:nvPr/>
        </p:nvSpPr>
        <p:spPr>
          <a:xfrm>
            <a:off x="2855595" y="2597468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5" name="Pfeil nach unten 14"/>
          <p:cNvSpPr/>
          <p:nvPr/>
        </p:nvSpPr>
        <p:spPr>
          <a:xfrm>
            <a:off x="4522946" y="3526157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6" name="Pfeil nach unten 15"/>
          <p:cNvSpPr/>
          <p:nvPr/>
        </p:nvSpPr>
        <p:spPr>
          <a:xfrm>
            <a:off x="4634389" y="3287554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7" name="Pfeil nach unten 16"/>
          <p:cNvSpPr/>
          <p:nvPr/>
        </p:nvSpPr>
        <p:spPr>
          <a:xfrm>
            <a:off x="8877776" y="4307682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cxnSp>
        <p:nvCxnSpPr>
          <p:cNvPr id="22" name="Gerade Verbindung mit Pfeil 21"/>
          <p:cNvCxnSpPr/>
          <p:nvPr/>
        </p:nvCxnSpPr>
        <p:spPr>
          <a:xfrm flipH="1" flipV="1">
            <a:off x="2963995" y="3060020"/>
            <a:ext cx="50194" cy="36466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/>
          <p:cNvSpPr/>
          <p:nvPr/>
        </p:nvSpPr>
        <p:spPr>
          <a:xfrm>
            <a:off x="8955391" y="1291991"/>
            <a:ext cx="1384458" cy="135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40" name="Rechteck 39"/>
          <p:cNvSpPr/>
          <p:nvPr/>
        </p:nvSpPr>
        <p:spPr>
          <a:xfrm>
            <a:off x="-1031029" y="4827474"/>
            <a:ext cx="6011805" cy="1972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41" name="Rechteck 40"/>
          <p:cNvSpPr/>
          <p:nvPr/>
        </p:nvSpPr>
        <p:spPr>
          <a:xfrm>
            <a:off x="1733824" y="4307682"/>
            <a:ext cx="2467652" cy="783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1929481" y="4667227"/>
            <a:ext cx="2096788" cy="116955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/>
              <a:t>30 Liter am Tag </a:t>
            </a:r>
            <a:br>
              <a:rPr lang="de-DE" sz="1400" dirty="0"/>
            </a:br>
            <a:r>
              <a:rPr lang="de-DE" sz="1400" dirty="0"/>
              <a:t>kontaminierte Lauge, </a:t>
            </a:r>
            <a:br>
              <a:rPr lang="de-DE" sz="1400" dirty="0"/>
            </a:br>
            <a:r>
              <a:rPr lang="de-DE" sz="1400" dirty="0"/>
              <a:t>mit </a:t>
            </a:r>
            <a:r>
              <a:rPr lang="de-DE" sz="1400" b="1" dirty="0"/>
              <a:t>Cs-137 &amp; H-3 </a:t>
            </a:r>
            <a:r>
              <a:rPr lang="de-DE" sz="1400" dirty="0"/>
              <a:t>belastet</a:t>
            </a:r>
          </a:p>
          <a:p>
            <a:endParaRPr lang="de-DE" sz="1400" dirty="0"/>
          </a:p>
          <a:p>
            <a:endParaRPr lang="de-DE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9030100" y="4596861"/>
            <a:ext cx="4667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12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7083583" y="4827474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7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199754" y="4657233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6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5415712" y="4375261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5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3942023" y="3759726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4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167501" y="3324573"/>
            <a:ext cx="3910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60" b="1" dirty="0"/>
              <a:t>8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1623434" y="2722924"/>
            <a:ext cx="4667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10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2518849" y="2883033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9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4699908" y="4097061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3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7967412" y="4761213"/>
            <a:ext cx="4667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11</a:t>
            </a:r>
          </a:p>
        </p:txBody>
      </p:sp>
      <p:sp>
        <p:nvSpPr>
          <p:cNvPr id="48" name="Textfeld 47"/>
          <p:cNvSpPr txBox="1"/>
          <p:nvPr/>
        </p:nvSpPr>
        <p:spPr>
          <a:xfrm>
            <a:off x="9758258" y="4511523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2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10123097" y="4189212"/>
            <a:ext cx="32573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60" b="1" dirty="0"/>
              <a:t>1</a:t>
            </a:r>
          </a:p>
        </p:txBody>
      </p:sp>
      <p:cxnSp>
        <p:nvCxnSpPr>
          <p:cNvPr id="33" name="Gerade Verbindung mit Pfeil 32"/>
          <p:cNvCxnSpPr>
            <a:cxnSpLocks/>
            <a:stCxn id="32" idx="0"/>
            <a:endCxn id="12" idx="1"/>
          </p:cNvCxnSpPr>
          <p:nvPr/>
        </p:nvCxnSpPr>
        <p:spPr>
          <a:xfrm flipV="1">
            <a:off x="2977875" y="3373280"/>
            <a:ext cx="782118" cy="12939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0464959" y="442620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1</a:t>
            </a:r>
          </a:p>
        </p:txBody>
      </p:sp>
      <p:sp>
        <p:nvSpPr>
          <p:cNvPr id="51" name="Textfeld 50"/>
          <p:cNvSpPr txBox="1"/>
          <p:nvPr/>
        </p:nvSpPr>
        <p:spPr>
          <a:xfrm>
            <a:off x="9966394" y="4813783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2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3841102" y="4134385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4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6986213" y="5246004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7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7887348" y="5183115"/>
            <a:ext cx="4819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11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9520031" y="4983497"/>
            <a:ext cx="4182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12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2954747" y="3630271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8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5353870" y="4876672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5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6083611" y="5091489"/>
            <a:ext cx="2880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6</a:t>
            </a:r>
          </a:p>
        </p:txBody>
      </p:sp>
      <p:sp>
        <p:nvSpPr>
          <p:cNvPr id="29" name="Rechteck 28"/>
          <p:cNvSpPr/>
          <p:nvPr/>
        </p:nvSpPr>
        <p:spPr>
          <a:xfrm>
            <a:off x="91757" y="6115072"/>
            <a:ext cx="3927825" cy="28469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1512"/>
              </a:lnSpc>
            </a:pPr>
            <a:r>
              <a:rPr lang="de-DE" sz="1400" dirty="0"/>
              <a:t>Größe je Atommüllkammer ca. 40 m x 60 m  x 15 m 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1417507" y="3152190"/>
            <a:ext cx="4428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/>
              <a:t>10</a:t>
            </a:r>
          </a:p>
        </p:txBody>
      </p:sp>
      <p:pic>
        <p:nvPicPr>
          <p:cNvPr id="66" name="Grafik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5664">
            <a:off x="6175352" y="4670804"/>
            <a:ext cx="440415" cy="342323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92">
            <a:off x="9082296" y="4699241"/>
            <a:ext cx="429107" cy="333534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7507">
            <a:off x="9763220" y="4612896"/>
            <a:ext cx="371919" cy="289083"/>
          </a:xfrm>
          <a:prstGeom prst="rect">
            <a:avLst/>
          </a:prstGeom>
        </p:spPr>
      </p:pic>
      <p:pic>
        <p:nvPicPr>
          <p:cNvPr id="69" name="Grafik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849">
            <a:off x="7959975" y="4829240"/>
            <a:ext cx="469238" cy="364726"/>
          </a:xfrm>
          <a:prstGeom prst="rect">
            <a:avLst/>
          </a:prstGeom>
        </p:spPr>
      </p:pic>
      <p:pic>
        <p:nvPicPr>
          <p:cNvPr id="71" name="Grafik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485">
            <a:off x="3949687" y="3826720"/>
            <a:ext cx="451221" cy="350723"/>
          </a:xfrm>
          <a:prstGeom prst="rect">
            <a:avLst/>
          </a:prstGeom>
        </p:spPr>
      </p:pic>
      <p:pic>
        <p:nvPicPr>
          <p:cNvPr id="72" name="Grafik 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8481">
            <a:off x="3118063" y="3364144"/>
            <a:ext cx="436238" cy="339076"/>
          </a:xfrm>
          <a:prstGeom prst="rect">
            <a:avLst/>
          </a:prstGeom>
        </p:spPr>
      </p:pic>
      <p:pic>
        <p:nvPicPr>
          <p:cNvPr id="73" name="Grafik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5781">
            <a:off x="5428098" y="4422871"/>
            <a:ext cx="447650" cy="347947"/>
          </a:xfrm>
          <a:prstGeom prst="rect">
            <a:avLst/>
          </a:prstGeom>
        </p:spPr>
      </p:pic>
      <p:pic>
        <p:nvPicPr>
          <p:cNvPr id="74" name="Grafik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069">
            <a:off x="1711185" y="2815098"/>
            <a:ext cx="402679" cy="312992"/>
          </a:xfrm>
          <a:prstGeom prst="rect">
            <a:avLst/>
          </a:prstGeom>
        </p:spPr>
      </p:pic>
      <p:pic>
        <p:nvPicPr>
          <p:cNvPr id="75" name="Grafik 7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2440">
            <a:off x="3543810" y="2266258"/>
            <a:ext cx="560305" cy="374853"/>
          </a:xfrm>
          <a:prstGeom prst="rect">
            <a:avLst/>
          </a:prstGeom>
        </p:spPr>
      </p:pic>
      <p:cxnSp>
        <p:nvCxnSpPr>
          <p:cNvPr id="26" name="Gerade Verbindung mit Pfeil 25"/>
          <p:cNvCxnSpPr>
            <a:cxnSpLocks/>
          </p:cNvCxnSpPr>
          <p:nvPr/>
        </p:nvCxnSpPr>
        <p:spPr>
          <a:xfrm flipV="1">
            <a:off x="8194594" y="4699583"/>
            <a:ext cx="794625" cy="8664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fik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7507">
            <a:off x="10178914" y="4194541"/>
            <a:ext cx="427256" cy="332095"/>
          </a:xfrm>
          <a:prstGeom prst="rect">
            <a:avLst/>
          </a:prstGeom>
        </p:spPr>
      </p:pic>
      <p:pic>
        <p:nvPicPr>
          <p:cNvPr id="70" name="Grafik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920">
            <a:off x="6962064" y="4855771"/>
            <a:ext cx="473626" cy="368137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234593" y="3654844"/>
            <a:ext cx="1442729" cy="138499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/>
              <a:t>kontaminierter Laugensumpf vor der Kammer 9</a:t>
            </a:r>
          </a:p>
          <a:p>
            <a:endParaRPr lang="de-DE" sz="1400" dirty="0"/>
          </a:p>
          <a:p>
            <a:endParaRPr lang="de-DE" sz="1400" dirty="0"/>
          </a:p>
          <a:p>
            <a:endParaRPr lang="de-DE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10336680" y="-171400"/>
            <a:ext cx="1447952" cy="4032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7" r="4036" b="83823"/>
          <a:stretch/>
        </p:blipFill>
        <p:spPr>
          <a:xfrm>
            <a:off x="10104850" y="1901031"/>
            <a:ext cx="1987323" cy="773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feld 18"/>
          <p:cNvSpPr txBox="1"/>
          <p:nvPr/>
        </p:nvSpPr>
        <p:spPr>
          <a:xfrm>
            <a:off x="-1350468" y="-326494"/>
            <a:ext cx="13341008" cy="7571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Atommüllkammern </a:t>
            </a:r>
            <a:r>
              <a:rPr lang="de-DE" sz="2400" dirty="0"/>
              <a:t>750 m Sohle / Ebene</a:t>
            </a:r>
            <a:br>
              <a:rPr lang="de-DE" sz="2400" dirty="0"/>
            </a:br>
            <a:r>
              <a:rPr lang="de-DE" sz="1920" dirty="0"/>
              <a:t>Lösungsstellen gemäß Grubenrisswerk </a:t>
            </a:r>
            <a:endParaRPr lang="de-DE" sz="2160" b="1" dirty="0"/>
          </a:p>
        </p:txBody>
      </p:sp>
      <p:sp>
        <p:nvSpPr>
          <p:cNvPr id="28" name="Textfeld 27"/>
          <p:cNvSpPr txBox="1"/>
          <p:nvPr/>
        </p:nvSpPr>
        <p:spPr>
          <a:xfrm>
            <a:off x="5629349" y="2147881"/>
            <a:ext cx="668524" cy="2294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dirty="0"/>
              <a:t>Schacht 2</a:t>
            </a:r>
          </a:p>
        </p:txBody>
      </p:sp>
      <p:sp>
        <p:nvSpPr>
          <p:cNvPr id="77" name="Textfeld 76"/>
          <p:cNvSpPr txBox="1"/>
          <p:nvPr/>
        </p:nvSpPr>
        <p:spPr>
          <a:xfrm>
            <a:off x="4824936" y="2192855"/>
            <a:ext cx="64853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b="1" dirty="0"/>
              <a:t>Schacht 4</a:t>
            </a:r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623" y="2119486"/>
            <a:ext cx="228639" cy="177715"/>
          </a:xfrm>
          <a:prstGeom prst="rect">
            <a:avLst/>
          </a:prstGeom>
        </p:spPr>
      </p:pic>
      <p:cxnSp>
        <p:nvCxnSpPr>
          <p:cNvPr id="23" name="Gerade Verbindung mit Pfeil 22"/>
          <p:cNvCxnSpPr>
            <a:cxnSpLocks/>
          </p:cNvCxnSpPr>
          <p:nvPr/>
        </p:nvCxnSpPr>
        <p:spPr>
          <a:xfrm flipV="1">
            <a:off x="1691202" y="3059700"/>
            <a:ext cx="1246371" cy="8987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10028124" y="2664169"/>
            <a:ext cx="2062002" cy="738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        </a:t>
            </a:r>
            <a:r>
              <a:rPr lang="de-DE" sz="1400" dirty="0"/>
              <a:t>Laugenzuflüsse </a:t>
            </a:r>
            <a:br>
              <a:rPr lang="de-DE" sz="1600" dirty="0"/>
            </a:br>
            <a:r>
              <a:rPr lang="de-DE" sz="1200" dirty="0"/>
              <a:t>            vor der Verfüllung der </a:t>
            </a:r>
            <a:br>
              <a:rPr lang="de-DE" sz="1200" dirty="0"/>
            </a:br>
            <a:r>
              <a:rPr lang="de-DE" sz="1200" dirty="0"/>
              <a:t>            Begleitstrecke</a:t>
            </a:r>
          </a:p>
        </p:txBody>
      </p:sp>
      <p:sp>
        <p:nvSpPr>
          <p:cNvPr id="80" name="Pfeil nach unten 79"/>
          <p:cNvSpPr/>
          <p:nvPr/>
        </p:nvSpPr>
        <p:spPr>
          <a:xfrm>
            <a:off x="10254426" y="2767799"/>
            <a:ext cx="186923" cy="312762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57" name="Textfeld 56"/>
          <p:cNvSpPr txBox="1"/>
          <p:nvPr/>
        </p:nvSpPr>
        <p:spPr>
          <a:xfrm>
            <a:off x="10464959" y="5717996"/>
            <a:ext cx="1392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30.03.2015</a:t>
            </a:r>
          </a:p>
        </p:txBody>
      </p:sp>
      <p:sp>
        <p:nvSpPr>
          <p:cNvPr id="21" name="Textfeld 20"/>
          <p:cNvSpPr txBox="1"/>
          <p:nvPr/>
        </p:nvSpPr>
        <p:spPr>
          <a:xfrm rot="1497020">
            <a:off x="2770451" y="3080862"/>
            <a:ext cx="894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XXXXXXXXXX</a:t>
            </a:r>
          </a:p>
        </p:txBody>
      </p:sp>
      <p:sp>
        <p:nvSpPr>
          <p:cNvPr id="82" name="Textfeld 81"/>
          <p:cNvSpPr txBox="1"/>
          <p:nvPr/>
        </p:nvSpPr>
        <p:spPr>
          <a:xfrm rot="1497020">
            <a:off x="3934852" y="3714341"/>
            <a:ext cx="894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XXXXXXXXXX</a:t>
            </a:r>
          </a:p>
        </p:txBody>
      </p:sp>
      <p:sp>
        <p:nvSpPr>
          <p:cNvPr id="83" name="Textfeld 82"/>
          <p:cNvSpPr txBox="1"/>
          <p:nvPr/>
        </p:nvSpPr>
        <p:spPr>
          <a:xfrm rot="1497020">
            <a:off x="4523082" y="3902245"/>
            <a:ext cx="3852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XXX</a:t>
            </a:r>
          </a:p>
        </p:txBody>
      </p:sp>
      <p:sp>
        <p:nvSpPr>
          <p:cNvPr id="11" name="Pfeil nach unten 10"/>
          <p:cNvSpPr/>
          <p:nvPr/>
        </p:nvSpPr>
        <p:spPr>
          <a:xfrm>
            <a:off x="3202784" y="2893220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2" name="Pfeil nach unten 11"/>
          <p:cNvSpPr/>
          <p:nvPr/>
        </p:nvSpPr>
        <p:spPr>
          <a:xfrm>
            <a:off x="3759993" y="3090387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81" name="Textfeld 80"/>
          <p:cNvSpPr txBox="1"/>
          <p:nvPr/>
        </p:nvSpPr>
        <p:spPr>
          <a:xfrm rot="1809427">
            <a:off x="3365292" y="3393613"/>
            <a:ext cx="8943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XXXXXXXXXX</a:t>
            </a:r>
          </a:p>
        </p:txBody>
      </p:sp>
      <p:sp>
        <p:nvSpPr>
          <p:cNvPr id="14" name="Pfeil nach unten 13"/>
          <p:cNvSpPr/>
          <p:nvPr/>
        </p:nvSpPr>
        <p:spPr>
          <a:xfrm>
            <a:off x="3978589" y="3328990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3" name="Pfeil nach unten 12"/>
          <p:cNvSpPr/>
          <p:nvPr/>
        </p:nvSpPr>
        <p:spPr>
          <a:xfrm>
            <a:off x="3637914" y="3139603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9" name="Pfeil nach unten 8"/>
          <p:cNvSpPr/>
          <p:nvPr/>
        </p:nvSpPr>
        <p:spPr>
          <a:xfrm>
            <a:off x="2937035" y="2714626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10" name="Pfeil nach unten 9"/>
          <p:cNvSpPr/>
          <p:nvPr/>
        </p:nvSpPr>
        <p:spPr>
          <a:xfrm>
            <a:off x="3014189" y="2753202"/>
            <a:ext cx="222886" cy="394336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160"/>
          </a:p>
        </p:txBody>
      </p:sp>
      <p:sp>
        <p:nvSpPr>
          <p:cNvPr id="53" name="Textfeld 52"/>
          <p:cNvSpPr txBox="1"/>
          <p:nvPr/>
        </p:nvSpPr>
        <p:spPr>
          <a:xfrm>
            <a:off x="10280251" y="3416959"/>
            <a:ext cx="186457" cy="171855"/>
          </a:xfrm>
          <a:prstGeom prst="rect">
            <a:avLst/>
          </a:prstGeom>
          <a:solidFill>
            <a:srgbClr val="CCFF99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sp>
        <p:nvSpPr>
          <p:cNvPr id="84" name="Textfeld 83"/>
          <p:cNvSpPr txBox="1"/>
          <p:nvPr/>
        </p:nvSpPr>
        <p:spPr>
          <a:xfrm>
            <a:off x="10171874" y="3361611"/>
            <a:ext cx="17766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</a:rPr>
              <a:t>XXX  </a:t>
            </a:r>
            <a:r>
              <a:rPr lang="de-DE" sz="1200" dirty="0"/>
              <a:t>Verfüllung 04 / 2017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10096545" y="1890073"/>
            <a:ext cx="1998760" cy="17792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56F5187C-4463-8822-F312-3A57961F3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069">
            <a:off x="274995" y="4419023"/>
            <a:ext cx="402679" cy="31299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7544DA3E-D29C-8FF6-AC1B-C63DF8D5FB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18" y="4422678"/>
            <a:ext cx="402679" cy="312992"/>
          </a:xfrm>
          <a:prstGeom prst="rect">
            <a:avLst/>
          </a:prstGeom>
        </p:spPr>
      </p:pic>
      <p:pic>
        <p:nvPicPr>
          <p:cNvPr id="62" name="Grafik 61">
            <a:extLst>
              <a:ext uri="{FF2B5EF4-FFF2-40B4-BE49-F238E27FC236}">
                <a16:creationId xmlns:a16="http://schemas.microsoft.com/office/drawing/2014/main" id="{44CA4AAC-9749-F7B9-BAF0-621DC3E02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2434">
            <a:off x="636860" y="4673668"/>
            <a:ext cx="402679" cy="312992"/>
          </a:xfrm>
          <a:prstGeom prst="rect">
            <a:avLst/>
          </a:prstGeom>
        </p:spPr>
      </p:pic>
      <p:pic>
        <p:nvPicPr>
          <p:cNvPr id="87" name="Grafik 86">
            <a:extLst>
              <a:ext uri="{FF2B5EF4-FFF2-40B4-BE49-F238E27FC236}">
                <a16:creationId xmlns:a16="http://schemas.microsoft.com/office/drawing/2014/main" id="{8CDEA095-DBA6-D220-3766-DA9C67718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069">
            <a:off x="2150838" y="5423665"/>
            <a:ext cx="402679" cy="312992"/>
          </a:xfrm>
          <a:prstGeom prst="rect">
            <a:avLst/>
          </a:prstGeom>
        </p:spPr>
      </p:pic>
      <p:pic>
        <p:nvPicPr>
          <p:cNvPr id="88" name="Grafik 87">
            <a:extLst>
              <a:ext uri="{FF2B5EF4-FFF2-40B4-BE49-F238E27FC236}">
                <a16:creationId xmlns:a16="http://schemas.microsoft.com/office/drawing/2014/main" id="{C9362125-4988-3C7C-A1F3-363AC88CA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3447">
            <a:off x="2787752" y="5394837"/>
            <a:ext cx="402679" cy="312992"/>
          </a:xfrm>
          <a:prstGeom prst="rect">
            <a:avLst/>
          </a:prstGeom>
        </p:spPr>
      </p:pic>
      <p:pic>
        <p:nvPicPr>
          <p:cNvPr id="89" name="Grafik 88">
            <a:extLst>
              <a:ext uri="{FF2B5EF4-FFF2-40B4-BE49-F238E27FC236}">
                <a16:creationId xmlns:a16="http://schemas.microsoft.com/office/drawing/2014/main" id="{E8790323-CA27-AC02-6C35-E41125442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069">
            <a:off x="3346198" y="5477060"/>
            <a:ext cx="402679" cy="312992"/>
          </a:xfrm>
          <a:prstGeom prst="rect">
            <a:avLst/>
          </a:prstGeom>
        </p:spPr>
      </p:pic>
      <p:sp>
        <p:nvSpPr>
          <p:cNvPr id="25" name="Textfeld 24"/>
          <p:cNvSpPr txBox="1">
            <a:spLocks noChangeArrowheads="1"/>
          </p:cNvSpPr>
          <p:nvPr/>
        </p:nvSpPr>
        <p:spPr bwMode="auto">
          <a:xfrm>
            <a:off x="4623275" y="5554150"/>
            <a:ext cx="4906921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u="sng" dirty="0"/>
              <a:t>Laugenteich vor Kammer 12 </a:t>
            </a:r>
            <a:r>
              <a:rPr lang="de-DE" sz="1400" dirty="0"/>
              <a:t>wurde betoniert </a:t>
            </a:r>
            <a:br>
              <a:rPr lang="de-DE" sz="1400" dirty="0"/>
            </a:br>
            <a:r>
              <a:rPr lang="de-DE" sz="1400" dirty="0">
                <a:solidFill>
                  <a:srgbClr val="FF0000"/>
                </a:solidFill>
              </a:rPr>
              <a:t>Staut sich Lauge nun in der Kammer an? </a:t>
            </a:r>
            <a:endParaRPr lang="de-DE" sz="1400" dirty="0">
              <a:cs typeface="Arial" charset="0"/>
            </a:endParaRPr>
          </a:p>
          <a:p>
            <a:r>
              <a:rPr lang="de-DE" sz="1400" dirty="0"/>
              <a:t>-  hatte eine 8 fache Grenzwertüberschreitung </a:t>
            </a:r>
            <a:r>
              <a:rPr lang="de-DE" sz="1400" dirty="0">
                <a:cs typeface="Arial" charset="0"/>
              </a:rPr>
              <a:t>(8 x 10 000 </a:t>
            </a:r>
            <a:r>
              <a:rPr lang="de-DE" sz="1400" dirty="0" err="1">
                <a:cs typeface="Arial" charset="0"/>
              </a:rPr>
              <a:t>Bq</a:t>
            </a:r>
            <a:r>
              <a:rPr lang="de-DE" sz="1400" dirty="0">
                <a:cs typeface="Arial" charset="0"/>
              </a:rPr>
              <a:t>/kg)</a:t>
            </a:r>
          </a:p>
          <a:p>
            <a:r>
              <a:rPr lang="de-DE" sz="1400" dirty="0"/>
              <a:t>-  </a:t>
            </a:r>
            <a:r>
              <a:rPr lang="de-DE" sz="1400" b="1" dirty="0"/>
              <a:t>Plutonium 239, Strontium 90, Radium </a:t>
            </a:r>
            <a:r>
              <a:rPr lang="de-DE" sz="1400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86" name="Grafik 85">
            <a:extLst>
              <a:ext uri="{FF2B5EF4-FFF2-40B4-BE49-F238E27FC236}">
                <a16:creationId xmlns:a16="http://schemas.microsoft.com/office/drawing/2014/main" id="{73E4B759-BDF9-5047-F4D4-1549FB408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069">
            <a:off x="8016125" y="5702331"/>
            <a:ext cx="402679" cy="312992"/>
          </a:xfrm>
          <a:prstGeom prst="rect">
            <a:avLst/>
          </a:prstGeom>
        </p:spPr>
      </p:pic>
      <p:pic>
        <p:nvPicPr>
          <p:cNvPr id="76" name="Grafik 75">
            <a:extLst>
              <a:ext uri="{FF2B5EF4-FFF2-40B4-BE49-F238E27FC236}">
                <a16:creationId xmlns:a16="http://schemas.microsoft.com/office/drawing/2014/main" id="{266ECABA-0674-30E3-B5C5-EA9A57545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349">
            <a:off x="8553182" y="5606477"/>
            <a:ext cx="402679" cy="312992"/>
          </a:xfrm>
          <a:prstGeom prst="rect">
            <a:avLst/>
          </a:prstGeom>
        </p:spPr>
      </p:pic>
      <p:pic>
        <p:nvPicPr>
          <p:cNvPr id="85" name="Grafik 84">
            <a:extLst>
              <a:ext uri="{FF2B5EF4-FFF2-40B4-BE49-F238E27FC236}">
                <a16:creationId xmlns:a16="http://schemas.microsoft.com/office/drawing/2014/main" id="{FEB5871C-BE5D-9377-DFF6-76BB1BEE5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3069">
            <a:off x="9090241" y="5709293"/>
            <a:ext cx="402679" cy="312992"/>
          </a:xfrm>
          <a:prstGeom prst="rect">
            <a:avLst/>
          </a:prstGeom>
        </p:spPr>
      </p:pic>
      <p:sp>
        <p:nvSpPr>
          <p:cNvPr id="90" name="Textfeld 89">
            <a:extLst>
              <a:ext uri="{FF2B5EF4-FFF2-40B4-BE49-F238E27FC236}">
                <a16:creationId xmlns:a16="http://schemas.microsoft.com/office/drawing/2014/main" id="{2C55ECBF-2699-7E4F-69BC-1DB1F39F1B12}"/>
              </a:ext>
            </a:extLst>
          </p:cNvPr>
          <p:cNvSpPr txBox="1"/>
          <p:nvPr/>
        </p:nvSpPr>
        <p:spPr>
          <a:xfrm>
            <a:off x="11225048" y="6358544"/>
            <a:ext cx="9669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15.04.2026</a:t>
            </a:r>
            <a:br>
              <a:rPr lang="de-DE" sz="1200" dirty="0"/>
            </a:br>
            <a:r>
              <a:rPr lang="de-DE" sz="1200" dirty="0"/>
              <a:t>S.8 von 8</a:t>
            </a:r>
          </a:p>
        </p:txBody>
      </p:sp>
    </p:spTree>
    <p:extLst>
      <p:ext uri="{BB962C8B-B14F-4D97-AF65-F5344CB8AC3E}">
        <p14:creationId xmlns:p14="http://schemas.microsoft.com/office/powerpoint/2010/main" val="146777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</Words>
  <Application>Microsoft Office PowerPoint</Application>
  <PresentationFormat>Breitbild</PresentationFormat>
  <Paragraphs>101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</vt:lpstr>
      <vt:lpstr>            Schacht Asse II Schnitt Laugenzufluss pro Tag ca. 12,500 Liter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Heike Wiegel</dc:creator>
  <cp:lastModifiedBy>Heike Wiegel</cp:lastModifiedBy>
  <cp:revision>29</cp:revision>
  <dcterms:created xsi:type="dcterms:W3CDTF">2026-02-13T13:34:38Z</dcterms:created>
  <dcterms:modified xsi:type="dcterms:W3CDTF">2026-04-15T03:57:01Z</dcterms:modified>
</cp:coreProperties>
</file>